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7"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259"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290B15-DB56-464F-B865-98881C76EB89}" type="datetimeFigureOut">
              <a:rPr lang="en-US" smtClean="0"/>
              <a:pPr/>
              <a:t>3/26/2018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290B15-DB56-464F-B865-98881C76EB89}" type="datetimeFigureOut">
              <a:rPr lang="en-US" smtClean="0"/>
              <a:pPr/>
              <a:t>3/26/2018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290B15-DB56-464F-B865-98881C76EB89}" type="datetimeFigureOut">
              <a:rPr lang="en-US" smtClean="0"/>
              <a:pPr/>
              <a:t>3/26/2018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90B15-DB56-464F-B865-98881C76EB89}" type="datetimeFigureOut">
              <a:rPr lang="en-US" smtClean="0"/>
              <a:pPr/>
              <a:t>3/26/2018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3/26/2018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3/26/2018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90B15-DB56-464F-B865-98881C76EB89}" type="datetimeFigureOut">
              <a:rPr lang="en-US" smtClean="0"/>
              <a:pPr/>
              <a:t>3/26/2018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0628-E0F2-401F-90A7-6C33B6EAEC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mailto:mazeedi@hotmail.com"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lal Sciences Academy - Transparency.png"/>
          <p:cNvPicPr>
            <a:picLocks noChangeAspect="1"/>
          </p:cNvPicPr>
          <p:nvPr/>
        </p:nvPicPr>
        <p:blipFill>
          <a:blip r:embed="rId2" cstate="print"/>
          <a:stretch>
            <a:fillRect/>
          </a:stretch>
        </p:blipFill>
        <p:spPr>
          <a:xfrm>
            <a:off x="500034" y="2224289"/>
            <a:ext cx="5108458" cy="1630683"/>
          </a:xfrm>
          <a:prstGeom prst="rect">
            <a:avLst/>
          </a:prstGeom>
        </p:spPr>
      </p:pic>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1" name="Picture 10" descr="HSA Tranparent.png"/>
          <p:cNvPicPr>
            <a:picLocks noChangeAspect="1"/>
          </p:cNvPicPr>
          <p:nvPr/>
        </p:nvPicPr>
        <p:blipFill>
          <a:blip r:embed="rId3"/>
          <a:stretch>
            <a:fillRect/>
          </a:stretch>
        </p:blipFill>
        <p:spPr>
          <a:xfrm>
            <a:off x="5715008" y="1928802"/>
            <a:ext cx="2520000" cy="252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23"/>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Title 1"/>
          <p:cNvSpPr txBox="1">
            <a:spLocks/>
          </p:cNvSpPr>
          <p:nvPr/>
        </p:nvSpPr>
        <p:spPr bwMode="auto">
          <a:xfrm>
            <a:off x="381000" y="2143116"/>
            <a:ext cx="8305800" cy="2160000"/>
          </a:xfrm>
          <a:prstGeom prst="rect">
            <a:avLst/>
          </a:prstGeom>
          <a:gradFill rotWithShape="1">
            <a:gsLst>
              <a:gs pos="0">
                <a:srgbClr val="003F77"/>
              </a:gs>
              <a:gs pos="50000">
                <a:srgbClr val="005FAD"/>
              </a:gs>
              <a:gs pos="100000">
                <a:srgbClr val="0072CE"/>
              </a:gs>
            </a:gsLst>
            <a:lin ang="5400000" scaled="1"/>
          </a:gradFill>
          <a:ln w="9525">
            <a:noFill/>
            <a:miter lim="800000"/>
            <a:headEnd/>
            <a:tailEnd/>
          </a:ln>
        </p:spPr>
        <p:txBody>
          <a:bodyPr/>
          <a:lstStyle/>
          <a:p>
            <a:pPr algn="ctr"/>
            <a:endParaRPr lang="en-US" sz="3600" dirty="0" smtClean="0">
              <a:solidFill>
                <a:schemeClr val="bg1"/>
              </a:solidFill>
              <a:latin typeface="Calibri" pitchFamily="34" charset="0"/>
            </a:endParaRPr>
          </a:p>
          <a:p>
            <a:pPr algn="ctr"/>
            <a:r>
              <a:rPr lang="en-US" sz="3600" dirty="0" smtClean="0">
                <a:solidFill>
                  <a:schemeClr val="bg1"/>
                </a:solidFill>
                <a:latin typeface="Calibri" pitchFamily="34" charset="0"/>
              </a:rPr>
              <a:t>Let us go over these challenges and see how they can be corrected</a:t>
            </a:r>
            <a:endParaRPr lang="en-US" sz="36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85000" lnSpcReduction="10000"/>
          </a:bodyPr>
          <a:lstStyle/>
          <a:p>
            <a:pPr marL="231775" indent="-231775" algn="just">
              <a:lnSpc>
                <a:spcPct val="200000"/>
              </a:lnSpc>
              <a:defRPr/>
            </a:pPr>
            <a:r>
              <a:rPr lang="en-US" dirty="0" smtClean="0"/>
              <a:t>The understanding of ‘Halal’</a:t>
            </a:r>
            <a:r>
              <a:rPr lang="en-US" b="1" baseline="30000" dirty="0" smtClean="0">
                <a:solidFill>
                  <a:srgbClr val="FF0000"/>
                </a:solidFill>
              </a:rPr>
              <a:t>1</a:t>
            </a:r>
            <a:r>
              <a:rPr lang="en-US" dirty="0" smtClean="0"/>
              <a:t> or ‘what is </a:t>
            </a:r>
            <a:r>
              <a:rPr lang="en-US" dirty="0" err="1" smtClean="0"/>
              <a:t>Halal</a:t>
            </a:r>
            <a:r>
              <a:rPr lang="en-US" dirty="0" smtClean="0"/>
              <a:t>’</a:t>
            </a:r>
            <a:r>
              <a:rPr lang="en-US" b="1" baseline="30000" dirty="0" smtClean="0">
                <a:solidFill>
                  <a:srgbClr val="FF0000"/>
                </a:solidFill>
              </a:rPr>
              <a:t> 2</a:t>
            </a:r>
            <a:r>
              <a:rPr lang="en-US" dirty="0" smtClean="0"/>
              <a:t> or ‘what the </a:t>
            </a:r>
            <a:r>
              <a:rPr lang="en-US" dirty="0" err="1" smtClean="0"/>
              <a:t>Halal</a:t>
            </a:r>
            <a:r>
              <a:rPr lang="en-US" dirty="0" smtClean="0"/>
              <a:t> logo mean’</a:t>
            </a:r>
            <a:r>
              <a:rPr lang="en-US" b="1" baseline="30000" dirty="0" smtClean="0">
                <a:solidFill>
                  <a:srgbClr val="FF0000"/>
                </a:solidFill>
              </a:rPr>
              <a:t> 3</a:t>
            </a:r>
            <a:r>
              <a:rPr lang="en-US" dirty="0" smtClean="0"/>
              <a:t> is confusing among many Muslim consumers, causing misunderstanding and even fraud by certain individuals and bogus</a:t>
            </a:r>
            <a:r>
              <a:rPr lang="ar-KW" dirty="0" smtClean="0"/>
              <a:t>كاذبة </a:t>
            </a:r>
            <a:r>
              <a:rPr lang="en-US" dirty="0" smtClean="0"/>
              <a:t> associations “selling” </a:t>
            </a:r>
            <a:r>
              <a:rPr lang="en-US" dirty="0" err="1" smtClean="0"/>
              <a:t>Halal</a:t>
            </a:r>
            <a:r>
              <a:rPr lang="en-US" dirty="0" smtClean="0"/>
              <a:t> certificates*. </a:t>
            </a:r>
            <a:endParaRPr lang="en-US"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rmAutofit fontScale="90000"/>
          </a:bodyPr>
          <a:lstStyle/>
          <a:p>
            <a:pPr algn="l">
              <a:defRPr/>
            </a:pPr>
            <a:r>
              <a:rPr lang="en-US" dirty="0" smtClean="0">
                <a:solidFill>
                  <a:schemeClr val="tx1">
                    <a:lumMod val="75000"/>
                    <a:lumOff val="25000"/>
                  </a:schemeClr>
                </a:solidFill>
                <a:cs typeface="Calibri" pitchFamily="34" charset="0"/>
              </a:rPr>
              <a:t>1. Lack of </a:t>
            </a:r>
            <a:r>
              <a:rPr lang="en-US" dirty="0" err="1" smtClean="0">
                <a:solidFill>
                  <a:schemeClr val="tx1">
                    <a:lumMod val="75000"/>
                    <a:lumOff val="25000"/>
                  </a:schemeClr>
                </a:solidFill>
                <a:cs typeface="Calibri" pitchFamily="34" charset="0"/>
              </a:rPr>
              <a:t>Halal</a:t>
            </a:r>
            <a:r>
              <a:rPr lang="en-US" dirty="0" smtClean="0">
                <a:solidFill>
                  <a:schemeClr val="tx1">
                    <a:lumMod val="75000"/>
                    <a:lumOff val="25000"/>
                  </a:schemeClr>
                </a:solidFill>
                <a:cs typeface="Calibri" pitchFamily="34" charset="0"/>
              </a:rPr>
              <a:t> awareness</a:t>
            </a:r>
            <a:endParaRPr lang="en-US" dirty="0">
              <a:solidFill>
                <a:schemeClr val="tx1">
                  <a:lumMod val="75000"/>
                  <a:lumOff val="25000"/>
                </a:schemeClr>
              </a:solidFill>
              <a:cs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
        <p:nvSpPr>
          <p:cNvPr id="15" name="Rectangle 1"/>
          <p:cNvSpPr>
            <a:spLocks noChangeArrowheads="1"/>
          </p:cNvSpPr>
          <p:nvPr/>
        </p:nvSpPr>
        <p:spPr bwMode="auto">
          <a:xfrm>
            <a:off x="381000" y="5845194"/>
            <a:ext cx="2466975" cy="369888"/>
          </a:xfrm>
          <a:prstGeom prst="rect">
            <a:avLst/>
          </a:prstGeom>
          <a:noFill/>
          <a:ln w="9525">
            <a:noFill/>
            <a:miter lim="800000"/>
            <a:headEnd/>
            <a:tailEnd/>
          </a:ln>
        </p:spPr>
        <p:txBody>
          <a:bodyPr wrap="none">
            <a:spAutoFit/>
          </a:bodyPr>
          <a:lstStyle/>
          <a:p>
            <a:r>
              <a:rPr lang="en-US"/>
              <a:t>*(ASIDCOM research)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62500" lnSpcReduction="20000"/>
          </a:bodyPr>
          <a:lstStyle/>
          <a:p>
            <a:pPr marL="457200" indent="-457200" algn="just">
              <a:lnSpc>
                <a:spcPct val="180000"/>
              </a:lnSpc>
              <a:spcBef>
                <a:spcPts val="600"/>
              </a:spcBef>
              <a:defRPr/>
            </a:pPr>
            <a:r>
              <a:rPr lang="en-US" dirty="0" smtClean="0">
                <a:solidFill>
                  <a:srgbClr val="FF0000"/>
                </a:solidFill>
              </a:rPr>
              <a:t>Absence</a:t>
            </a:r>
            <a:r>
              <a:rPr lang="en-US" dirty="0" smtClean="0"/>
              <a:t> of </a:t>
            </a:r>
            <a:r>
              <a:rPr lang="en-US" dirty="0" err="1" smtClean="0"/>
              <a:t>Halal</a:t>
            </a:r>
            <a:r>
              <a:rPr lang="en-US" dirty="0" smtClean="0"/>
              <a:t> awareness </a:t>
            </a:r>
            <a:r>
              <a:rPr lang="en-US" u="sng" dirty="0" smtClean="0"/>
              <a:t>on a wide scale</a:t>
            </a:r>
            <a:r>
              <a:rPr lang="en-US" dirty="0" smtClean="0"/>
              <a:t> among consumers, Muftis, and </a:t>
            </a:r>
            <a:r>
              <a:rPr lang="en-US" dirty="0" err="1" smtClean="0"/>
              <a:t>Halal</a:t>
            </a:r>
            <a:r>
              <a:rPr lang="en-US" dirty="0" smtClean="0"/>
              <a:t> control agencies</a:t>
            </a:r>
            <a:r>
              <a:rPr lang="ar-KW" dirty="0" smtClean="0"/>
              <a:t> </a:t>
            </a:r>
            <a:r>
              <a:rPr lang="en-US" dirty="0" smtClean="0"/>
              <a:t>especially when it comes to </a:t>
            </a:r>
            <a:r>
              <a:rPr lang="en-US" u="sng" dirty="0" smtClean="0"/>
              <a:t>hiding ingredients</a:t>
            </a:r>
            <a:r>
              <a:rPr lang="en-US" dirty="0" smtClean="0"/>
              <a:t> </a:t>
            </a:r>
            <a:r>
              <a:rPr lang="ar-KW" b="1" dirty="0" smtClean="0"/>
              <a:t>المكونات الخفية </a:t>
            </a:r>
            <a:r>
              <a:rPr lang="en-US" dirty="0" smtClean="0"/>
              <a:t>, and </a:t>
            </a:r>
            <a:r>
              <a:rPr lang="en-US" u="sng" dirty="0" smtClean="0"/>
              <a:t>emerging issues </a:t>
            </a:r>
            <a:r>
              <a:rPr lang="ar-KW" b="1" u="sng" dirty="0" smtClean="0"/>
              <a:t>النوازل</a:t>
            </a:r>
            <a:r>
              <a:rPr lang="en-US" dirty="0" smtClean="0"/>
              <a:t>.</a:t>
            </a:r>
          </a:p>
          <a:p>
            <a:pPr marL="457200" indent="-457200" algn="just">
              <a:lnSpc>
                <a:spcPct val="180000"/>
              </a:lnSpc>
              <a:spcBef>
                <a:spcPts val="600"/>
              </a:spcBef>
              <a:defRPr/>
            </a:pPr>
            <a:r>
              <a:rPr lang="en-US" dirty="0" smtClean="0">
                <a:solidFill>
                  <a:srgbClr val="FF0000"/>
                </a:solidFill>
              </a:rPr>
              <a:t>Existence of disputable religious </a:t>
            </a:r>
            <a:r>
              <a:rPr lang="en-US" dirty="0" err="1" smtClean="0">
                <a:solidFill>
                  <a:srgbClr val="FF0000"/>
                </a:solidFill>
              </a:rPr>
              <a:t>Fatwas</a:t>
            </a:r>
            <a:r>
              <a:rPr lang="en-US" dirty="0" smtClean="0">
                <a:solidFill>
                  <a:srgbClr val="FF0000"/>
                </a:solidFill>
              </a:rPr>
              <a:t> </a:t>
            </a:r>
            <a:r>
              <a:rPr lang="en-US" dirty="0" smtClean="0"/>
              <a:t>on </a:t>
            </a:r>
            <a:r>
              <a:rPr lang="en-US" dirty="0" err="1" smtClean="0"/>
              <a:t>Halal</a:t>
            </a:r>
            <a:r>
              <a:rPr lang="en-US" dirty="0" smtClean="0"/>
              <a:t>.</a:t>
            </a:r>
          </a:p>
          <a:p>
            <a:pPr marL="457200" indent="-457200" algn="just">
              <a:lnSpc>
                <a:spcPct val="180000"/>
              </a:lnSpc>
              <a:spcBef>
                <a:spcPts val="600"/>
              </a:spcBef>
              <a:defRPr/>
            </a:pPr>
            <a:r>
              <a:rPr lang="en-US" dirty="0" smtClean="0">
                <a:solidFill>
                  <a:srgbClr val="FF0000"/>
                </a:solidFill>
              </a:rPr>
              <a:t>Maneuvering</a:t>
            </a:r>
            <a:r>
              <a:rPr lang="en-US" dirty="0" smtClean="0"/>
              <a:t> of </a:t>
            </a:r>
            <a:r>
              <a:rPr lang="en-US" dirty="0" err="1" smtClean="0"/>
              <a:t>Halal</a:t>
            </a:r>
            <a:r>
              <a:rPr lang="en-US" dirty="0" smtClean="0"/>
              <a:t> stakeholders around disputable religious issues on </a:t>
            </a:r>
            <a:r>
              <a:rPr lang="en-US" dirty="0" err="1" smtClean="0"/>
              <a:t>Halal</a:t>
            </a:r>
            <a:r>
              <a:rPr lang="en-US" dirty="0" smtClean="0"/>
              <a:t>.</a:t>
            </a:r>
          </a:p>
          <a:p>
            <a:pPr marL="457200" indent="-457200" algn="just">
              <a:lnSpc>
                <a:spcPct val="180000"/>
              </a:lnSpc>
              <a:spcBef>
                <a:spcPts val="600"/>
              </a:spcBef>
              <a:defRPr/>
            </a:pPr>
            <a:r>
              <a:rPr lang="en-US" dirty="0" smtClean="0">
                <a:solidFill>
                  <a:srgbClr val="FF0000"/>
                </a:solidFill>
              </a:rPr>
              <a:t>Exploitation</a:t>
            </a:r>
            <a:r>
              <a:rPr lang="ar-KW" b="1" dirty="0" smtClean="0">
                <a:latin typeface="Simplified Arabic" pitchFamily="18" charset="-78"/>
                <a:cs typeface="Simplified Arabic" pitchFamily="18" charset="-78"/>
              </a:rPr>
              <a:t>إستغلال</a:t>
            </a:r>
            <a:r>
              <a:rPr lang="ar-KW" dirty="0" smtClean="0"/>
              <a:t> </a:t>
            </a:r>
            <a:r>
              <a:rPr lang="en-US" dirty="0" smtClean="0"/>
              <a:t> of </a:t>
            </a:r>
            <a:r>
              <a:rPr lang="en-US" dirty="0" err="1" smtClean="0"/>
              <a:t>Halal</a:t>
            </a:r>
            <a:r>
              <a:rPr lang="en-US" dirty="0" smtClean="0"/>
              <a:t> stakeholders on </a:t>
            </a:r>
            <a:r>
              <a:rPr lang="en-US" u="sng" dirty="0" smtClean="0"/>
              <a:t>consumer’s ignorance on </a:t>
            </a:r>
            <a:r>
              <a:rPr lang="en-US" u="sng" dirty="0" err="1" smtClean="0"/>
              <a:t>Halal</a:t>
            </a:r>
            <a:r>
              <a:rPr lang="en-US" dirty="0" smtClean="0"/>
              <a:t>.</a:t>
            </a:r>
            <a:endParaRPr lang="ar-KW"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200000"/>
              </a:lnSpc>
              <a:spcBef>
                <a:spcPts val="600"/>
              </a:spcBef>
              <a:defRPr/>
            </a:pPr>
            <a:r>
              <a:rPr lang="en-US" sz="3600" dirty="0" smtClean="0">
                <a:latin typeface="Arial" pitchFamily="34" charset="0"/>
              </a:rPr>
              <a:t>Where is the problem?</a:t>
            </a:r>
            <a:endParaRPr lang="ar-KW" sz="36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70000" lnSpcReduction="20000"/>
          </a:bodyPr>
          <a:lstStyle/>
          <a:p>
            <a:pPr marL="457200" indent="-457200" algn="just">
              <a:lnSpc>
                <a:spcPct val="180000"/>
              </a:lnSpc>
              <a:buFont typeface="Arial" charset="0"/>
              <a:buChar char="•"/>
            </a:pPr>
            <a:r>
              <a:rPr lang="en-US" dirty="0" err="1" smtClean="0">
                <a:latin typeface="Calibri" pitchFamily="34" charset="0"/>
              </a:rPr>
              <a:t>Halal</a:t>
            </a:r>
            <a:r>
              <a:rPr lang="en-US" dirty="0" smtClean="0">
                <a:latin typeface="Calibri" pitchFamily="34" charset="0"/>
              </a:rPr>
              <a:t> definitions must be unified</a:t>
            </a:r>
            <a:r>
              <a:rPr lang="en-US" b="1" baseline="30000" dirty="0" smtClean="0">
                <a:solidFill>
                  <a:srgbClr val="FF0000"/>
                </a:solidFill>
                <a:latin typeface="Calibri" pitchFamily="34" charset="0"/>
              </a:rPr>
              <a:t>1</a:t>
            </a:r>
            <a:r>
              <a:rPr lang="en-US" dirty="0" smtClean="0">
                <a:latin typeface="Calibri" pitchFamily="34" charset="0"/>
              </a:rPr>
              <a:t>, become so clear</a:t>
            </a:r>
            <a:r>
              <a:rPr lang="en-US" b="1" baseline="30000" dirty="0" smtClean="0">
                <a:solidFill>
                  <a:srgbClr val="FF0000"/>
                </a:solidFill>
                <a:latin typeface="Calibri" pitchFamily="34" charset="0"/>
              </a:rPr>
              <a:t>2</a:t>
            </a:r>
            <a:r>
              <a:rPr lang="en-US" dirty="0" smtClean="0">
                <a:latin typeface="Calibri" pitchFamily="34" charset="0"/>
              </a:rPr>
              <a:t>, explicit</a:t>
            </a:r>
            <a:r>
              <a:rPr lang="ar-KW" dirty="0" smtClean="0">
                <a:latin typeface="Calibri" pitchFamily="34" charset="0"/>
              </a:rPr>
              <a:t>صريحة </a:t>
            </a:r>
            <a:r>
              <a:rPr lang="en-US" b="1" baseline="30000" dirty="0" smtClean="0">
                <a:solidFill>
                  <a:srgbClr val="FF0000"/>
                </a:solidFill>
                <a:latin typeface="Calibri" pitchFamily="34" charset="0"/>
              </a:rPr>
              <a:t>3</a:t>
            </a:r>
            <a:r>
              <a:rPr lang="en-US" dirty="0" smtClean="0">
                <a:latin typeface="Calibri" pitchFamily="34" charset="0"/>
              </a:rPr>
              <a:t>, and practiced stringently</a:t>
            </a:r>
            <a:r>
              <a:rPr lang="en-US" b="1" baseline="30000" dirty="0" smtClean="0">
                <a:solidFill>
                  <a:srgbClr val="FF0000"/>
                </a:solidFill>
                <a:latin typeface="Calibri" pitchFamily="34" charset="0"/>
              </a:rPr>
              <a:t>4</a:t>
            </a:r>
            <a:r>
              <a:rPr lang="en-US" dirty="0" smtClean="0">
                <a:latin typeface="Calibri" pitchFamily="34" charset="0"/>
              </a:rPr>
              <a:t> by </a:t>
            </a:r>
            <a:r>
              <a:rPr lang="en-US" dirty="0" err="1" smtClean="0">
                <a:latin typeface="Calibri" pitchFamily="34" charset="0"/>
              </a:rPr>
              <a:t>Halal</a:t>
            </a:r>
            <a:r>
              <a:rPr lang="en-US" dirty="0" smtClean="0">
                <a:latin typeface="Calibri" pitchFamily="34" charset="0"/>
              </a:rPr>
              <a:t> stakeholders.</a:t>
            </a:r>
          </a:p>
          <a:p>
            <a:pPr marL="457200" indent="-457200" algn="just">
              <a:lnSpc>
                <a:spcPct val="180000"/>
              </a:lnSpc>
              <a:buFont typeface="Arial" charset="0"/>
              <a:buChar char="•"/>
            </a:pPr>
            <a:r>
              <a:rPr lang="en-US" dirty="0" smtClean="0">
                <a:latin typeface="Calibri" pitchFamily="34" charset="0"/>
              </a:rPr>
              <a:t>Dedicated government initiatives to establish </a:t>
            </a:r>
            <a:r>
              <a:rPr lang="en-US" dirty="0" err="1" smtClean="0">
                <a:latin typeface="Calibri" pitchFamily="34" charset="0"/>
              </a:rPr>
              <a:t>Halal</a:t>
            </a:r>
            <a:r>
              <a:rPr lang="en-US" dirty="0" smtClean="0">
                <a:latin typeface="Calibri" pitchFamily="34" charset="0"/>
              </a:rPr>
              <a:t> education, and assess </a:t>
            </a:r>
            <a:r>
              <a:rPr lang="en-US" u="sng" dirty="0" err="1" smtClean="0">
                <a:latin typeface="Calibri" pitchFamily="34" charset="0"/>
              </a:rPr>
              <a:t>Halal</a:t>
            </a:r>
            <a:r>
              <a:rPr lang="en-US" u="sng" dirty="0" smtClean="0">
                <a:latin typeface="Calibri" pitchFamily="34" charset="0"/>
              </a:rPr>
              <a:t> Awareness</a:t>
            </a:r>
            <a:r>
              <a:rPr lang="en-US" dirty="0" smtClean="0">
                <a:latin typeface="Calibri" pitchFamily="34" charset="0"/>
              </a:rPr>
              <a:t> to all of its institutions.</a:t>
            </a:r>
          </a:p>
          <a:p>
            <a:pPr marL="457200" indent="-457200" algn="just">
              <a:lnSpc>
                <a:spcPct val="180000"/>
              </a:lnSpc>
              <a:buFont typeface="Arial" charset="0"/>
              <a:buChar char="•"/>
            </a:pPr>
            <a:r>
              <a:rPr lang="en-US" dirty="0" smtClean="0">
                <a:latin typeface="Calibri" pitchFamily="34" charset="0"/>
              </a:rPr>
              <a:t>Muftis should be educated on </a:t>
            </a:r>
            <a:r>
              <a:rPr lang="en-US" dirty="0" err="1" smtClean="0">
                <a:latin typeface="Calibri" pitchFamily="34" charset="0"/>
              </a:rPr>
              <a:t>Halal</a:t>
            </a:r>
            <a:r>
              <a:rPr lang="en-US" dirty="0" smtClean="0">
                <a:latin typeface="Calibri" pitchFamily="34" charset="0"/>
              </a:rPr>
              <a:t> and make them speak as one voice of what is the real </a:t>
            </a:r>
            <a:r>
              <a:rPr lang="en-US" dirty="0" err="1" smtClean="0">
                <a:latin typeface="Calibri" pitchFamily="34" charset="0"/>
              </a:rPr>
              <a:t>Halal</a:t>
            </a:r>
            <a:r>
              <a:rPr lang="en-US" dirty="0" smtClean="0">
                <a:latin typeface="Calibri" pitchFamily="34" charset="0"/>
              </a:rPr>
              <a:t>.</a:t>
            </a:r>
            <a:endParaRPr lang="en-US" dirty="0">
              <a:latin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3600" dirty="0" smtClean="0"/>
              <a:t>How to correct this challenge?</a:t>
            </a:r>
            <a:endParaRPr lang="ar-KW" sz="36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40000" lnSpcReduction="20000"/>
          </a:bodyPr>
          <a:lstStyle/>
          <a:p>
            <a:pPr marL="457200" indent="-457200" algn="just">
              <a:lnSpc>
                <a:spcPct val="150000"/>
              </a:lnSpc>
              <a:defRPr/>
            </a:pPr>
            <a:r>
              <a:rPr lang="en-US" sz="4500" dirty="0" smtClean="0">
                <a:cs typeface="Calibri" pitchFamily="34" charset="0"/>
              </a:rPr>
              <a:t>Religious </a:t>
            </a:r>
            <a:r>
              <a:rPr lang="en-US" sz="4500" dirty="0" err="1" smtClean="0">
                <a:cs typeface="Calibri" pitchFamily="34" charset="0"/>
              </a:rPr>
              <a:t>fatwas</a:t>
            </a:r>
            <a:r>
              <a:rPr lang="en-US" sz="4500" dirty="0" smtClean="0">
                <a:cs typeface="Calibri" pitchFamily="34" charset="0"/>
              </a:rPr>
              <a:t> related to </a:t>
            </a:r>
            <a:r>
              <a:rPr lang="en-US" sz="4500" dirty="0" err="1" smtClean="0">
                <a:cs typeface="Calibri" pitchFamily="34" charset="0"/>
              </a:rPr>
              <a:t>Halal</a:t>
            </a:r>
            <a:r>
              <a:rPr lang="en-US" sz="4500" dirty="0" smtClean="0">
                <a:cs typeface="Calibri" pitchFamily="34" charset="0"/>
              </a:rPr>
              <a:t> must be unified in line with what is currently happening in slaughterhouses and processing plants so that it read this way:</a:t>
            </a:r>
          </a:p>
          <a:p>
            <a:pPr marL="457200" indent="-457200" algn="just">
              <a:lnSpc>
                <a:spcPct val="150000"/>
              </a:lnSpc>
              <a:defRPr/>
            </a:pPr>
            <a:endParaRPr lang="en-US" sz="4000" dirty="0" smtClean="0">
              <a:cs typeface="Calibri" pitchFamily="34" charset="0"/>
            </a:endParaRPr>
          </a:p>
          <a:p>
            <a:pPr marL="457200" indent="-457200" algn="just">
              <a:lnSpc>
                <a:spcPct val="150000"/>
              </a:lnSpc>
              <a:buFont typeface="+mj-lt"/>
              <a:buAutoNum type="arabicPeriod"/>
              <a:defRPr/>
            </a:pPr>
            <a:r>
              <a:rPr lang="en-US" sz="4000" b="1" dirty="0" smtClean="0">
                <a:solidFill>
                  <a:srgbClr val="00B050"/>
                </a:solidFill>
                <a:cs typeface="Calibri" pitchFamily="34" charset="0"/>
              </a:rPr>
              <a:t>Free from stunning</a:t>
            </a:r>
          </a:p>
          <a:p>
            <a:pPr marL="457200" indent="-457200" algn="just">
              <a:lnSpc>
                <a:spcPct val="150000"/>
              </a:lnSpc>
              <a:buFont typeface="+mj-lt"/>
              <a:buAutoNum type="arabicPeriod"/>
              <a:defRPr/>
            </a:pPr>
            <a:r>
              <a:rPr lang="en-US" sz="4000" b="1" dirty="0" smtClean="0">
                <a:solidFill>
                  <a:srgbClr val="00B050"/>
                </a:solidFill>
                <a:cs typeface="Calibri" pitchFamily="34" charset="0"/>
              </a:rPr>
              <a:t>Free from mechanical slaughtering</a:t>
            </a:r>
          </a:p>
          <a:p>
            <a:pPr marL="457200" indent="-457200" algn="just">
              <a:lnSpc>
                <a:spcPct val="150000"/>
              </a:lnSpc>
              <a:buFont typeface="+mj-lt"/>
              <a:buAutoNum type="arabicPeriod"/>
              <a:defRPr/>
            </a:pPr>
            <a:r>
              <a:rPr lang="en-US" sz="4000" b="1" dirty="0" smtClean="0">
                <a:solidFill>
                  <a:srgbClr val="00B050"/>
                </a:solidFill>
                <a:cs typeface="Calibri" pitchFamily="34" charset="0"/>
              </a:rPr>
              <a:t>Free from Alcohol</a:t>
            </a:r>
          </a:p>
          <a:p>
            <a:pPr marL="457200" indent="-457200" algn="just">
              <a:lnSpc>
                <a:spcPct val="150000"/>
              </a:lnSpc>
              <a:buFont typeface="+mj-lt"/>
              <a:buAutoNum type="arabicPeriod"/>
              <a:defRPr/>
            </a:pPr>
            <a:r>
              <a:rPr lang="en-US" sz="4000" b="1" dirty="0" smtClean="0">
                <a:solidFill>
                  <a:srgbClr val="00B050"/>
                </a:solidFill>
                <a:cs typeface="Calibri" pitchFamily="34" charset="0"/>
              </a:rPr>
              <a:t>Free from non-Muslim slaughter men</a:t>
            </a:r>
          </a:p>
          <a:p>
            <a:pPr marL="457200" indent="-457200" algn="just">
              <a:lnSpc>
                <a:spcPct val="150000"/>
              </a:lnSpc>
              <a:buFont typeface="+mj-lt"/>
              <a:buAutoNum type="arabicPeriod"/>
              <a:defRPr/>
            </a:pPr>
            <a:r>
              <a:rPr lang="en-US" sz="4000" b="1" dirty="0" smtClean="0">
                <a:solidFill>
                  <a:srgbClr val="00B050"/>
                </a:solidFill>
                <a:cs typeface="Calibri" pitchFamily="34" charset="0"/>
              </a:rPr>
              <a:t>Free from </a:t>
            </a:r>
            <a:r>
              <a:rPr lang="en-US" sz="4000" b="1" dirty="0" err="1" smtClean="0">
                <a:solidFill>
                  <a:srgbClr val="00B050"/>
                </a:solidFill>
                <a:cs typeface="Calibri" pitchFamily="34" charset="0"/>
              </a:rPr>
              <a:t>Haram</a:t>
            </a:r>
            <a:r>
              <a:rPr lang="en-US" sz="4000" b="1" dirty="0" smtClean="0">
                <a:solidFill>
                  <a:srgbClr val="00B050"/>
                </a:solidFill>
                <a:cs typeface="Calibri" pitchFamily="34" charset="0"/>
              </a:rPr>
              <a:t> </a:t>
            </a:r>
            <a:r>
              <a:rPr lang="en-US" sz="4000" b="1" dirty="0" err="1" smtClean="0">
                <a:solidFill>
                  <a:srgbClr val="00B050"/>
                </a:solidFill>
                <a:cs typeface="Calibri" pitchFamily="34" charset="0"/>
              </a:rPr>
              <a:t>Najis</a:t>
            </a:r>
            <a:r>
              <a:rPr lang="en-US" sz="4000" b="1" dirty="0" smtClean="0">
                <a:solidFill>
                  <a:srgbClr val="00B050"/>
                </a:solidFill>
                <a:cs typeface="Calibri" pitchFamily="34" charset="0"/>
              </a:rPr>
              <a:t> ingredients or </a:t>
            </a:r>
            <a:r>
              <a:rPr lang="en-US" sz="4000" b="1" dirty="0" err="1" smtClean="0">
                <a:solidFill>
                  <a:srgbClr val="00B050"/>
                </a:solidFill>
                <a:cs typeface="Calibri" pitchFamily="34" charset="0"/>
              </a:rPr>
              <a:t>Istihala</a:t>
            </a:r>
            <a:r>
              <a:rPr lang="en-US" sz="4000" b="1" dirty="0" smtClean="0">
                <a:solidFill>
                  <a:srgbClr val="00B050"/>
                </a:solidFill>
                <a:cs typeface="Calibri" pitchFamily="34" charset="0"/>
              </a:rPr>
              <a:t>*.</a:t>
            </a:r>
          </a:p>
          <a:p>
            <a:pPr marL="457200" indent="-457200" algn="just">
              <a:lnSpc>
                <a:spcPct val="150000"/>
              </a:lnSpc>
              <a:buNone/>
              <a:defRPr/>
            </a:pPr>
            <a:endParaRPr lang="en-US" sz="4000" b="1" dirty="0" smtClean="0">
              <a:solidFill>
                <a:srgbClr val="0070C0"/>
              </a:solidFill>
              <a:cs typeface="Times New Roman" pitchFamily="18" charset="0"/>
            </a:endParaRPr>
          </a:p>
          <a:p>
            <a:pPr marL="457200" indent="-457200" algn="just">
              <a:lnSpc>
                <a:spcPct val="150000"/>
              </a:lnSpc>
              <a:buNone/>
              <a:defRPr/>
            </a:pPr>
            <a:endParaRPr lang="en-US" b="1" dirty="0" smtClean="0">
              <a:solidFill>
                <a:srgbClr val="0070C0"/>
              </a:solidFill>
              <a:cs typeface="Times New Roman" pitchFamily="18" charset="0"/>
            </a:endParaRPr>
          </a:p>
          <a:p>
            <a:pPr marL="457200" indent="-457200" algn="just">
              <a:lnSpc>
                <a:spcPct val="150000"/>
              </a:lnSpc>
              <a:buNone/>
              <a:defRPr/>
            </a:pPr>
            <a:r>
              <a:rPr lang="en-US" sz="3800" b="1" dirty="0" smtClean="0">
                <a:solidFill>
                  <a:srgbClr val="0070C0"/>
                </a:solidFill>
                <a:cs typeface="Times New Roman" pitchFamily="18" charset="0"/>
              </a:rPr>
              <a:t>Collectively these 5F commands of </a:t>
            </a:r>
            <a:r>
              <a:rPr lang="en-US" sz="3800" b="1" dirty="0" err="1" smtClean="0">
                <a:solidFill>
                  <a:srgbClr val="0070C0"/>
                </a:solidFill>
                <a:cs typeface="Times New Roman" pitchFamily="18" charset="0"/>
              </a:rPr>
              <a:t>Halal</a:t>
            </a:r>
            <a:r>
              <a:rPr lang="en-US" sz="3800" b="1" dirty="0" smtClean="0">
                <a:solidFill>
                  <a:srgbClr val="0070C0"/>
                </a:solidFill>
                <a:cs typeface="Times New Roman" pitchFamily="18" charset="0"/>
              </a:rPr>
              <a:t> I called them:</a:t>
            </a:r>
            <a:endParaRPr lang="en-US" sz="3800" b="1" dirty="0" smtClean="0">
              <a:solidFill>
                <a:srgbClr val="0070C0"/>
              </a:solidFill>
              <a:cs typeface="Calibri" pitchFamily="34" charset="0"/>
            </a:endParaRPr>
          </a:p>
          <a:p>
            <a:pPr marL="457200" indent="-457200" algn="just">
              <a:lnSpc>
                <a:spcPct val="150000"/>
              </a:lnSpc>
              <a:buNone/>
              <a:defRPr/>
            </a:pPr>
            <a:r>
              <a:rPr lang="en-US" sz="2900" dirty="0" smtClean="0">
                <a:solidFill>
                  <a:srgbClr val="FF0000"/>
                </a:solidFill>
              </a:rPr>
              <a:t>*As a mean of looking at </a:t>
            </a:r>
            <a:r>
              <a:rPr lang="en-US" sz="2900" dirty="0" err="1" smtClean="0">
                <a:solidFill>
                  <a:srgbClr val="FF0000"/>
                </a:solidFill>
              </a:rPr>
              <a:t>Haram</a:t>
            </a:r>
            <a:r>
              <a:rPr lang="en-US" sz="2900" dirty="0" smtClean="0">
                <a:solidFill>
                  <a:srgbClr val="FF0000"/>
                </a:solidFill>
              </a:rPr>
              <a:t> </a:t>
            </a:r>
            <a:r>
              <a:rPr lang="en-US" sz="2900" dirty="0" err="1" smtClean="0">
                <a:solidFill>
                  <a:srgbClr val="FF0000"/>
                </a:solidFill>
              </a:rPr>
              <a:t>Najis</a:t>
            </a:r>
            <a:r>
              <a:rPr lang="en-US" sz="2900" dirty="0" smtClean="0">
                <a:solidFill>
                  <a:srgbClr val="FF0000"/>
                </a:solidFill>
              </a:rPr>
              <a:t> ingredients as </a:t>
            </a:r>
            <a:r>
              <a:rPr lang="en-US" sz="2900" dirty="0" err="1" smtClean="0">
                <a:solidFill>
                  <a:srgbClr val="FF0000"/>
                </a:solidFill>
              </a:rPr>
              <a:t>Halal</a:t>
            </a:r>
            <a:r>
              <a:rPr lang="en-US" sz="2900" dirty="0" smtClean="0">
                <a:solidFill>
                  <a:srgbClr val="FF0000"/>
                </a:solidFill>
              </a:rPr>
              <a:t> based on the assumption of transformation or consumption theory.  </a:t>
            </a:r>
            <a:endParaRPr lang="ar-KW" sz="2900" dirty="0" smtClean="0">
              <a:solidFill>
                <a:srgbClr val="FF0000"/>
              </a:solidFill>
              <a:cs typeface="Times New Roman" pitchFamily="18"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3600" dirty="0" smtClean="0"/>
              <a:t>How to correct this challenge?</a:t>
            </a:r>
            <a:endParaRPr lang="ar-KW" sz="36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grpSp>
        <p:nvGrpSpPr>
          <p:cNvPr id="15" name="Group 14"/>
          <p:cNvGrpSpPr>
            <a:grpSpLocks/>
          </p:cNvGrpSpPr>
          <p:nvPr/>
        </p:nvGrpSpPr>
        <p:grpSpPr bwMode="auto">
          <a:xfrm>
            <a:off x="7924800" y="2486036"/>
            <a:ext cx="1066800" cy="2514600"/>
            <a:chOff x="7924800" y="2743200"/>
            <a:chExt cx="1066800" cy="2514600"/>
          </a:xfrm>
        </p:grpSpPr>
        <p:sp>
          <p:nvSpPr>
            <p:cNvPr id="16" name="Right Brace 15"/>
            <p:cNvSpPr/>
            <p:nvPr/>
          </p:nvSpPr>
          <p:spPr>
            <a:xfrm>
              <a:off x="7924800" y="2743200"/>
              <a:ext cx="381000" cy="25146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Rectangle 16"/>
            <p:cNvSpPr>
              <a:spLocks noChangeArrowheads="1"/>
            </p:cNvSpPr>
            <p:nvPr/>
          </p:nvSpPr>
          <p:spPr bwMode="auto">
            <a:xfrm>
              <a:off x="8305800" y="3657600"/>
              <a:ext cx="6858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en-US" sz="2400" b="1" dirty="0">
                  <a:latin typeface="+mn-lt"/>
                  <a:cs typeface="Calibri" pitchFamily="34" charset="0"/>
                </a:rPr>
                <a:t>5F</a:t>
              </a:r>
              <a:endParaRPr lang="ar-KW" sz="2400" b="1" dirty="0">
                <a:latin typeface="+mn-lt"/>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a:bodyPr>
          <a:lstStyle/>
          <a:p>
            <a:pPr marL="457200" indent="-457200" algn="just">
              <a:lnSpc>
                <a:spcPct val="150000"/>
              </a:lnSpc>
              <a:defRPr/>
            </a:pPr>
            <a:r>
              <a:rPr lang="en-US" sz="2800" dirty="0" smtClean="0"/>
              <a:t>International </a:t>
            </a:r>
            <a:r>
              <a:rPr lang="en-US" sz="2800" dirty="0" err="1" smtClean="0"/>
              <a:t>Halal</a:t>
            </a:r>
            <a:r>
              <a:rPr lang="en-US" sz="2800" dirty="0" smtClean="0"/>
              <a:t> standards, or so called </a:t>
            </a:r>
            <a:r>
              <a:rPr lang="en-US" sz="2800" dirty="0" err="1" smtClean="0"/>
              <a:t>Halal</a:t>
            </a:r>
            <a:r>
              <a:rPr lang="en-US" sz="2800" dirty="0" smtClean="0"/>
              <a:t> standards, many of which have pitfalls, i.e. allowing non-</a:t>
            </a:r>
            <a:r>
              <a:rPr lang="en-US" sz="2800" dirty="0" err="1" smtClean="0"/>
              <a:t>Halal</a:t>
            </a:r>
            <a:r>
              <a:rPr lang="en-US" sz="2800" dirty="0" smtClean="0"/>
              <a:t> practices</a:t>
            </a:r>
            <a:r>
              <a:rPr lang="en-US" sz="2800" b="1" baseline="30000" dirty="0" smtClean="0">
                <a:solidFill>
                  <a:srgbClr val="FF0000"/>
                </a:solidFill>
              </a:rPr>
              <a:t>1</a:t>
            </a:r>
            <a:r>
              <a:rPr lang="en-US" sz="2800" dirty="0" smtClean="0"/>
              <a:t>, and non-</a:t>
            </a:r>
            <a:r>
              <a:rPr lang="en-US" sz="2800" dirty="0" err="1" smtClean="0"/>
              <a:t>Halal</a:t>
            </a:r>
            <a:r>
              <a:rPr lang="en-US" sz="2800" dirty="0" smtClean="0"/>
              <a:t> ingredients</a:t>
            </a:r>
            <a:r>
              <a:rPr lang="en-US" sz="2800" b="1" baseline="30000" dirty="0" smtClean="0">
                <a:solidFill>
                  <a:srgbClr val="FF0000"/>
                </a:solidFill>
              </a:rPr>
              <a:t>2</a:t>
            </a:r>
            <a:r>
              <a:rPr lang="en-US" sz="2800" dirty="0" smtClean="0"/>
              <a:t> to penetrate into the markets under legal frame. </a:t>
            </a:r>
          </a:p>
          <a:p>
            <a:pPr marL="457200" indent="-457200" algn="just">
              <a:lnSpc>
                <a:spcPct val="150000"/>
              </a:lnSpc>
              <a:defRPr/>
            </a:pPr>
            <a:endParaRPr lang="ar-KW" sz="2900" dirty="0" smtClean="0">
              <a:solidFill>
                <a:srgbClr val="FF0000"/>
              </a:solidFill>
              <a:cs typeface="Times New Roman" pitchFamily="18"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r>
              <a:rPr lang="en-US" sz="3600" dirty="0" smtClean="0">
                <a:solidFill>
                  <a:schemeClr val="tx1">
                    <a:lumMod val="75000"/>
                    <a:lumOff val="25000"/>
                  </a:schemeClr>
                </a:solidFill>
                <a:latin typeface="Calibri" pitchFamily="34" charset="0"/>
              </a:rPr>
              <a:t>2. Doubts in </a:t>
            </a:r>
            <a:r>
              <a:rPr lang="en-US" sz="3600" dirty="0" err="1" smtClean="0">
                <a:solidFill>
                  <a:schemeClr val="tx1">
                    <a:lumMod val="75000"/>
                    <a:lumOff val="25000"/>
                  </a:schemeClr>
                </a:solidFill>
                <a:latin typeface="Calibri" pitchFamily="34" charset="0"/>
              </a:rPr>
              <a:t>Halal</a:t>
            </a:r>
            <a:r>
              <a:rPr lang="en-US" sz="3600" dirty="0" smtClean="0">
                <a:solidFill>
                  <a:schemeClr val="tx1">
                    <a:lumMod val="75000"/>
                    <a:lumOff val="25000"/>
                  </a:schemeClr>
                </a:solidFill>
                <a:latin typeface="Calibri" pitchFamily="34" charset="0"/>
              </a:rPr>
              <a:t> standards</a:t>
            </a:r>
            <a:endParaRPr lang="en-US" sz="3600" dirty="0">
              <a:solidFill>
                <a:schemeClr val="tx1">
                  <a:lumMod val="75000"/>
                  <a:lumOff val="25000"/>
                </a:schemeClr>
              </a:solidFill>
              <a:latin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70000" lnSpcReduction="20000"/>
          </a:bodyPr>
          <a:lstStyle/>
          <a:p>
            <a:pPr algn="ctr">
              <a:lnSpc>
                <a:spcPct val="150000"/>
              </a:lnSpc>
              <a:spcBef>
                <a:spcPts val="600"/>
              </a:spcBef>
              <a:buNone/>
              <a:defRPr/>
            </a:pPr>
            <a:r>
              <a:rPr lang="en-US" sz="2800" b="1" dirty="0" smtClean="0">
                <a:solidFill>
                  <a:schemeClr val="tx1">
                    <a:lumMod val="75000"/>
                    <a:lumOff val="25000"/>
                  </a:schemeClr>
                </a:solidFill>
              </a:rPr>
              <a:t>Is what we read in these standards, for example:</a:t>
            </a:r>
          </a:p>
          <a:p>
            <a:pPr marL="231775" indent="-231775" algn="just">
              <a:lnSpc>
                <a:spcPct val="180000"/>
              </a:lnSpc>
              <a:defRPr/>
            </a:pPr>
            <a:r>
              <a:rPr lang="en-US" sz="2800" dirty="0" err="1" smtClean="0"/>
              <a:t>Halal</a:t>
            </a:r>
            <a:r>
              <a:rPr lang="en-US" sz="2800" dirty="0" smtClean="0"/>
              <a:t> slaughtering is best done without stunning, however, if necessary, stunning can be used! </a:t>
            </a:r>
          </a:p>
          <a:p>
            <a:pPr marL="231775" indent="-231775" algn="just">
              <a:lnSpc>
                <a:spcPct val="180000"/>
              </a:lnSpc>
              <a:defRPr/>
            </a:pPr>
            <a:r>
              <a:rPr lang="en-US" sz="2800" dirty="0" smtClean="0"/>
              <a:t>Stunning is not acceptable but mechanical slaughtering is acceptable! </a:t>
            </a:r>
            <a:r>
              <a:rPr lang="en-US" sz="2800" dirty="0" smtClean="0">
                <a:solidFill>
                  <a:srgbClr val="FF0000"/>
                </a:solidFill>
              </a:rPr>
              <a:t> How can that be? You can not mechanically slaughter without stunning.</a:t>
            </a:r>
          </a:p>
          <a:p>
            <a:pPr marL="231775" indent="-231775" algn="just">
              <a:lnSpc>
                <a:spcPct val="180000"/>
              </a:lnSpc>
              <a:defRPr/>
            </a:pPr>
            <a:r>
              <a:rPr lang="en-US" sz="2800" dirty="0" smtClean="0"/>
              <a:t> Ethyl alcohol produced by fermentation is not allowed, however, if produced synthetically it is allowed! </a:t>
            </a:r>
            <a:r>
              <a:rPr lang="en-US" sz="2400" dirty="0" smtClean="0">
                <a:solidFill>
                  <a:srgbClr val="FF0000"/>
                </a:solidFill>
              </a:rPr>
              <a:t>What is the difference between the two? And which type of alcohol is commercially available on a wide scale.</a:t>
            </a:r>
          </a:p>
          <a:p>
            <a:pPr algn="ctr">
              <a:lnSpc>
                <a:spcPct val="150000"/>
              </a:lnSpc>
              <a:spcBef>
                <a:spcPts val="600"/>
              </a:spcBef>
              <a:buNone/>
              <a:defRPr/>
            </a:pPr>
            <a:endParaRPr lang="ar-KW" sz="2800" b="1" dirty="0">
              <a:solidFill>
                <a:schemeClr val="tx1">
                  <a:lumMod val="75000"/>
                  <a:lumOff val="25000"/>
                </a:schemeClr>
              </a:solidFill>
              <a:cs typeface="Times New Roman" pitchFamily="18"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3600" dirty="0" smtClean="0">
                <a:latin typeface="Arial" pitchFamily="34" charset="0"/>
              </a:rPr>
              <a:t>Where is the problem?</a:t>
            </a:r>
            <a:r>
              <a:rPr lang="ar-KW" sz="3600" dirty="0" smtClean="0">
                <a:latin typeface="Arial" pitchFamily="34" charset="0"/>
              </a:rPr>
              <a:t> </a:t>
            </a:r>
            <a:endParaRPr lang="ar-KW" sz="36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92500"/>
          </a:bodyPr>
          <a:lstStyle/>
          <a:p>
            <a:pPr marL="231775" indent="-231775" algn="just">
              <a:lnSpc>
                <a:spcPct val="200000"/>
              </a:lnSpc>
              <a:defRPr/>
            </a:pPr>
            <a:r>
              <a:rPr lang="en-US" sz="2800" dirty="0" smtClean="0"/>
              <a:t>Finally, the presence of </a:t>
            </a:r>
            <a:r>
              <a:rPr lang="en-US" sz="2800" dirty="0" err="1" smtClean="0"/>
              <a:t>Najis</a:t>
            </a:r>
            <a:r>
              <a:rPr lang="en-US" sz="2800" dirty="0" smtClean="0"/>
              <a:t> materials is not allowed, however, if present in minute amounts, such as enzymes, this is called: a form of transformation or subjected to the theory of consumption, i.e. </a:t>
            </a:r>
            <a:r>
              <a:rPr lang="en-US" sz="2800" dirty="0" err="1" smtClean="0"/>
              <a:t>Istihala</a:t>
            </a:r>
            <a:r>
              <a:rPr lang="en-US" sz="2800" dirty="0" smtClean="0"/>
              <a:t> </a:t>
            </a:r>
            <a:r>
              <a:rPr lang="ar-KW" sz="2800" b="1" dirty="0" smtClean="0"/>
              <a:t>إستحالة</a:t>
            </a:r>
            <a:r>
              <a:rPr lang="en-US" sz="2800" dirty="0" smtClean="0"/>
              <a:t>, then what follows that there presence is allowed!</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3600" dirty="0" smtClean="0">
                <a:latin typeface="Arial" pitchFamily="34" charset="0"/>
              </a:rPr>
              <a:t>Where is the problem?</a:t>
            </a:r>
            <a:r>
              <a:rPr lang="ar-KW" sz="3600" dirty="0" smtClean="0">
                <a:latin typeface="Arial" pitchFamily="34" charset="0"/>
              </a:rPr>
              <a:t> </a:t>
            </a:r>
            <a:endParaRPr lang="ar-KW" sz="36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92500" lnSpcReduction="20000"/>
          </a:bodyPr>
          <a:lstStyle/>
          <a:p>
            <a:pPr marL="457200" indent="-457200" algn="just">
              <a:lnSpc>
                <a:spcPct val="200000"/>
              </a:lnSpc>
              <a:defRPr/>
            </a:pPr>
            <a:r>
              <a:rPr lang="en-US" sz="2800" dirty="0" smtClean="0">
                <a:cs typeface="Calibri" pitchFamily="34" charset="0"/>
              </a:rPr>
              <a:t>We should look at </a:t>
            </a:r>
            <a:r>
              <a:rPr lang="en-US" sz="2800" dirty="0" err="1" smtClean="0">
                <a:cs typeface="Calibri" pitchFamily="34" charset="0"/>
              </a:rPr>
              <a:t>Halal</a:t>
            </a:r>
            <a:r>
              <a:rPr lang="en-US" sz="2800" dirty="0" smtClean="0">
                <a:cs typeface="Calibri" pitchFamily="34" charset="0"/>
              </a:rPr>
              <a:t> standards as guidelines rather than Fatwa! This way </a:t>
            </a:r>
            <a:r>
              <a:rPr lang="en-US" sz="2800" dirty="0" smtClean="0"/>
              <a:t>disputable religious issues will be minimized.</a:t>
            </a:r>
          </a:p>
          <a:p>
            <a:pPr marL="457200" indent="-457200" algn="just">
              <a:lnSpc>
                <a:spcPct val="200000"/>
              </a:lnSpc>
              <a:defRPr/>
            </a:pPr>
            <a:r>
              <a:rPr lang="en-US" sz="2800" dirty="0" smtClean="0"/>
              <a:t>We should stick with </a:t>
            </a:r>
            <a:r>
              <a:rPr lang="en-US" sz="2800" u="sng" dirty="0" smtClean="0"/>
              <a:t>unanimous</a:t>
            </a:r>
            <a:r>
              <a:rPr lang="en-US" sz="2800" dirty="0" smtClean="0"/>
              <a:t> religious </a:t>
            </a:r>
            <a:r>
              <a:rPr lang="en-US" sz="2800" dirty="0" err="1" smtClean="0"/>
              <a:t>Fatwas</a:t>
            </a:r>
            <a:r>
              <a:rPr lang="en-US" sz="2800" dirty="0" smtClean="0"/>
              <a:t> of prominent scholars on </a:t>
            </a:r>
            <a:r>
              <a:rPr lang="en-US" sz="2800" dirty="0" err="1" smtClean="0"/>
              <a:t>Halal</a:t>
            </a:r>
            <a:r>
              <a:rPr lang="en-US" sz="2800" dirty="0" smtClean="0"/>
              <a:t> issues rather than </a:t>
            </a:r>
            <a:r>
              <a:rPr lang="en-US" sz="2800" u="sng" dirty="0" smtClean="0"/>
              <a:t>the exceptional religious</a:t>
            </a:r>
            <a:r>
              <a:rPr lang="en-US" sz="2800" dirty="0" smtClean="0"/>
              <a:t> view of a single prominent scholar.</a:t>
            </a:r>
            <a:endParaRPr lang="en-US" sz="2800" b="1" dirty="0">
              <a:cs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3600" dirty="0" smtClean="0"/>
              <a:t>How to correct this challenge?</a:t>
            </a:r>
            <a:endParaRPr lang="ar-KW" sz="36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a:bodyPr>
          <a:lstStyle/>
          <a:p>
            <a:pPr marL="231775" indent="-231775" algn="just">
              <a:lnSpc>
                <a:spcPct val="200000"/>
              </a:lnSpc>
              <a:defRPr/>
            </a:pPr>
            <a:r>
              <a:rPr lang="en-US" sz="2800" dirty="0" smtClean="0"/>
              <a:t>The lack of </a:t>
            </a:r>
            <a:r>
              <a:rPr lang="en-US" sz="2800" dirty="0" err="1" smtClean="0"/>
              <a:t>Halal</a:t>
            </a:r>
            <a:r>
              <a:rPr lang="en-US" sz="2800" dirty="0" smtClean="0"/>
              <a:t> laboratories is a universal challenge to the real </a:t>
            </a:r>
            <a:r>
              <a:rPr lang="en-US" sz="2800" dirty="0" err="1" smtClean="0"/>
              <a:t>Halal</a:t>
            </a:r>
            <a:r>
              <a:rPr lang="en-US" sz="2800" dirty="0" smtClean="0"/>
              <a:t>.</a:t>
            </a:r>
          </a:p>
          <a:p>
            <a:pPr marL="231775" indent="-231775" algn="just">
              <a:lnSpc>
                <a:spcPct val="200000"/>
              </a:lnSpc>
              <a:defRPr/>
            </a:pPr>
            <a:r>
              <a:rPr lang="en-US" sz="2800" dirty="0" smtClean="0">
                <a:latin typeface="Calibri" pitchFamily="34" charset="0"/>
              </a:rPr>
              <a:t>The importance of these laboratories is to provide necessary technical supports to strengthen </a:t>
            </a:r>
            <a:r>
              <a:rPr lang="en-US" sz="2800" i="1" u="sng" dirty="0" err="1" smtClean="0">
                <a:latin typeface="Calibri" pitchFamily="34" charset="0"/>
              </a:rPr>
              <a:t>Halal</a:t>
            </a:r>
            <a:r>
              <a:rPr lang="en-US" sz="2800" i="1" u="sng" dirty="0" smtClean="0">
                <a:latin typeface="Calibri" pitchFamily="34" charset="0"/>
              </a:rPr>
              <a:t> certification Services</a:t>
            </a:r>
            <a:r>
              <a:rPr lang="en-US" sz="2800" dirty="0" smtClean="0">
                <a:latin typeface="Calibri" pitchFamily="34" charset="0"/>
              </a:rPr>
              <a:t>.</a:t>
            </a:r>
            <a:endParaRPr lang="ar-KW" sz="2800" dirty="0" smtClean="0">
              <a:latin typeface="Calibri" pitchFamily="34" charset="0"/>
              <a:cs typeface="Times New Roman" pitchFamily="18" charset="0"/>
            </a:endParaRPr>
          </a:p>
          <a:p>
            <a:pPr marL="231775" indent="-231775" algn="just">
              <a:lnSpc>
                <a:spcPct val="200000"/>
              </a:lnSpc>
              <a:defRPr/>
            </a:pP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defRPr/>
            </a:pPr>
            <a:r>
              <a:rPr lang="en-US" sz="3600" dirty="0" smtClean="0">
                <a:solidFill>
                  <a:schemeClr val="tx1">
                    <a:lumMod val="75000"/>
                    <a:lumOff val="25000"/>
                  </a:schemeClr>
                </a:solidFill>
              </a:rPr>
              <a:t>3. Lack of </a:t>
            </a:r>
            <a:r>
              <a:rPr lang="en-US" sz="3600" dirty="0" err="1" smtClean="0">
                <a:solidFill>
                  <a:schemeClr val="tx1">
                    <a:lumMod val="75000"/>
                    <a:lumOff val="25000"/>
                  </a:schemeClr>
                </a:solidFill>
              </a:rPr>
              <a:t>Halal</a:t>
            </a:r>
            <a:r>
              <a:rPr lang="en-US" sz="3600" dirty="0" smtClean="0">
                <a:solidFill>
                  <a:schemeClr val="tx1">
                    <a:lumMod val="75000"/>
                    <a:lumOff val="25000"/>
                  </a:schemeClr>
                </a:solidFill>
              </a:rPr>
              <a:t> laboratories</a:t>
            </a:r>
            <a:endParaRPr lang="en-US" sz="3600" dirty="0">
              <a:solidFill>
                <a:schemeClr val="tx1">
                  <a:lumMod val="75000"/>
                  <a:lumOff val="25000"/>
                </a:schemeClr>
              </a:solidFill>
              <a:cs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10950"/>
            <a:ext cx="7772400" cy="3204000"/>
          </a:xfrm>
        </p:spPr>
        <p:txBody>
          <a:bodyPr>
            <a:normAutofit fontScale="90000"/>
          </a:bodyPr>
          <a:lstStyle/>
          <a:p>
            <a:pPr>
              <a:lnSpc>
                <a:spcPct val="150000"/>
              </a:lnSpc>
              <a:defRPr/>
            </a:pPr>
            <a:r>
              <a:rPr lang="en-IN" sz="1800" dirty="0" smtClean="0"/>
              <a:t>" </a:t>
            </a:r>
            <a:r>
              <a:rPr lang="en-IN" sz="1800" i="1" dirty="0" smtClean="0"/>
              <a:t>In The Name of Allah</a:t>
            </a:r>
            <a:r>
              <a:rPr lang="en-IN" sz="1800" dirty="0" smtClean="0"/>
              <a:t>, The Most Beneficent, The Most Merciful"</a:t>
            </a:r>
            <a:r>
              <a:rPr lang="en-IN" dirty="0" smtClean="0"/>
              <a:t> </a:t>
            </a:r>
            <a:br>
              <a:rPr lang="en-IN" dirty="0" smtClean="0"/>
            </a:br>
            <a:r>
              <a:rPr lang="en-US" dirty="0" smtClean="0">
                <a:solidFill>
                  <a:schemeClr val="tx1">
                    <a:lumMod val="65000"/>
                    <a:lumOff val="35000"/>
                  </a:schemeClr>
                </a:solidFill>
                <a:latin typeface="Century Gothic" pitchFamily="34" charset="0"/>
              </a:rPr>
              <a:t/>
            </a:r>
            <a:br>
              <a:rPr lang="en-US" dirty="0" smtClean="0">
                <a:solidFill>
                  <a:schemeClr val="tx1">
                    <a:lumMod val="65000"/>
                    <a:lumOff val="35000"/>
                  </a:schemeClr>
                </a:solidFill>
                <a:latin typeface="Century Gothic" pitchFamily="34" charset="0"/>
              </a:rPr>
            </a:br>
            <a:r>
              <a:rPr lang="en-US" sz="3100" dirty="0" smtClean="0">
                <a:solidFill>
                  <a:schemeClr val="tx1">
                    <a:lumMod val="75000"/>
                    <a:lumOff val="25000"/>
                  </a:schemeClr>
                </a:solidFill>
                <a:latin typeface="Century Gothic" pitchFamily="34" charset="0"/>
              </a:rPr>
              <a:t>Challenges facing the real </a:t>
            </a:r>
            <a:r>
              <a:rPr lang="en-US" sz="3100" dirty="0" err="1" smtClean="0">
                <a:solidFill>
                  <a:schemeClr val="tx1">
                    <a:lumMod val="75000"/>
                    <a:lumOff val="25000"/>
                  </a:schemeClr>
                </a:solidFill>
                <a:latin typeface="Century Gothic" pitchFamily="34" charset="0"/>
              </a:rPr>
              <a:t>Halal</a:t>
            </a:r>
            <a:r>
              <a:rPr lang="en-US" sz="3100" dirty="0" smtClean="0">
                <a:solidFill>
                  <a:schemeClr val="tx1">
                    <a:lumMod val="75000"/>
                    <a:lumOff val="25000"/>
                  </a:schemeClr>
                </a:solidFill>
                <a:latin typeface="Century Gothic" pitchFamily="34" charset="0"/>
              </a:rPr>
              <a:t/>
            </a:r>
            <a:br>
              <a:rPr lang="en-US" sz="3100" dirty="0" smtClean="0">
                <a:solidFill>
                  <a:schemeClr val="tx1">
                    <a:lumMod val="75000"/>
                    <a:lumOff val="25000"/>
                  </a:schemeClr>
                </a:solidFill>
                <a:latin typeface="Century Gothic" pitchFamily="34" charset="0"/>
              </a:rPr>
            </a:br>
            <a:r>
              <a:rPr lang="de-DE" sz="2200" dirty="0" smtClean="0">
                <a:solidFill>
                  <a:schemeClr val="tx1">
                    <a:lumMod val="75000"/>
                    <a:lumOff val="25000"/>
                  </a:schemeClr>
                </a:solidFill>
                <a:latin typeface="Century Gothic" pitchFamily="34" charset="0"/>
              </a:rPr>
              <a:t>With focus on Halal standards and Halal accreditation agencies</a:t>
            </a:r>
            <a:r>
              <a:rPr lang="en-US" sz="2200" dirty="0" smtClean="0">
                <a:solidFill>
                  <a:schemeClr val="tx1">
                    <a:lumMod val="75000"/>
                    <a:lumOff val="25000"/>
                  </a:schemeClr>
                </a:solidFill>
                <a:latin typeface="Century Gothic" pitchFamily="34" charset="0"/>
              </a:rPr>
              <a:t/>
            </a:r>
            <a:br>
              <a:rPr lang="en-US" sz="2200" dirty="0" smtClean="0">
                <a:solidFill>
                  <a:schemeClr val="tx1">
                    <a:lumMod val="75000"/>
                    <a:lumOff val="25000"/>
                  </a:schemeClr>
                </a:solidFill>
                <a:latin typeface="Century Gothic" pitchFamily="34" charset="0"/>
              </a:rPr>
            </a:br>
            <a:r>
              <a:rPr lang="en-US" sz="3100" dirty="0" smtClean="0">
                <a:solidFill>
                  <a:schemeClr val="tx1">
                    <a:lumMod val="75000"/>
                    <a:lumOff val="25000"/>
                  </a:schemeClr>
                </a:solidFill>
                <a:latin typeface="Century Gothic" pitchFamily="34" charset="0"/>
                <a:cs typeface="Arial" charset="0"/>
              </a:rPr>
              <a:t>How Important is real </a:t>
            </a:r>
            <a:r>
              <a:rPr lang="en-US" sz="3100" dirty="0" err="1" smtClean="0">
                <a:solidFill>
                  <a:schemeClr val="tx1">
                    <a:lumMod val="75000"/>
                    <a:lumOff val="25000"/>
                  </a:schemeClr>
                </a:solidFill>
                <a:latin typeface="Century Gothic" pitchFamily="34" charset="0"/>
                <a:cs typeface="Arial" charset="0"/>
              </a:rPr>
              <a:t>Halal</a:t>
            </a:r>
            <a:r>
              <a:rPr lang="en-US" sz="3100" dirty="0" smtClean="0">
                <a:solidFill>
                  <a:schemeClr val="tx1">
                    <a:lumMod val="75000"/>
                    <a:lumOff val="25000"/>
                  </a:schemeClr>
                </a:solidFill>
                <a:latin typeface="Century Gothic" pitchFamily="34" charset="0"/>
                <a:cs typeface="Arial" charset="0"/>
              </a:rPr>
              <a:t> to You?</a:t>
            </a:r>
            <a:br>
              <a:rPr lang="en-US" sz="3100" dirty="0" smtClean="0">
                <a:solidFill>
                  <a:schemeClr val="tx1">
                    <a:lumMod val="75000"/>
                    <a:lumOff val="25000"/>
                  </a:schemeClr>
                </a:solidFill>
                <a:latin typeface="Century Gothic" pitchFamily="34" charset="0"/>
                <a:cs typeface="Arial" charset="0"/>
              </a:rPr>
            </a:br>
            <a:r>
              <a:rPr lang="en-US" sz="3100" dirty="0" smtClean="0">
                <a:solidFill>
                  <a:schemeClr val="tx1">
                    <a:lumMod val="75000"/>
                    <a:lumOff val="25000"/>
                  </a:schemeClr>
                </a:solidFill>
                <a:latin typeface="Century Gothic" pitchFamily="34" charset="0"/>
                <a:cs typeface="Arial" charset="0"/>
              </a:rPr>
              <a:t/>
            </a:r>
            <a:br>
              <a:rPr lang="en-US" sz="3100" dirty="0" smtClean="0">
                <a:solidFill>
                  <a:schemeClr val="tx1">
                    <a:lumMod val="75000"/>
                    <a:lumOff val="25000"/>
                  </a:schemeClr>
                </a:solidFill>
                <a:latin typeface="Century Gothic" pitchFamily="34" charset="0"/>
                <a:cs typeface="Arial" charset="0"/>
              </a:rPr>
            </a:br>
            <a:r>
              <a:rPr lang="en-US" sz="3200" dirty="0" smtClean="0">
                <a:solidFill>
                  <a:schemeClr val="tx1">
                    <a:lumMod val="65000"/>
                    <a:lumOff val="35000"/>
                  </a:schemeClr>
                </a:solidFill>
                <a:latin typeface="Century Gothic" pitchFamily="34" charset="0"/>
              </a:rPr>
              <a:t> </a:t>
            </a:r>
            <a:r>
              <a:rPr lang="en-US" sz="2200" dirty="0" smtClean="0">
                <a:solidFill>
                  <a:schemeClr val="tx1">
                    <a:lumMod val="65000"/>
                    <a:lumOff val="35000"/>
                  </a:schemeClr>
                </a:solidFill>
                <a:latin typeface="Century Gothic" pitchFamily="34" charset="0"/>
              </a:rPr>
              <a:t>By: Dr. Hani M. Al-</a:t>
            </a:r>
            <a:r>
              <a:rPr lang="en-US" sz="2200" dirty="0" err="1" smtClean="0">
                <a:solidFill>
                  <a:schemeClr val="tx1">
                    <a:lumMod val="65000"/>
                    <a:lumOff val="35000"/>
                  </a:schemeClr>
                </a:solidFill>
                <a:latin typeface="Century Gothic" pitchFamily="34" charset="0"/>
              </a:rPr>
              <a:t>Mazeedi</a:t>
            </a:r>
            <a:r>
              <a:rPr lang="en-US" sz="2200" dirty="0" smtClean="0">
                <a:solidFill>
                  <a:schemeClr val="tx1">
                    <a:lumMod val="65000"/>
                    <a:lumOff val="35000"/>
                  </a:schemeClr>
                </a:solidFill>
                <a:latin typeface="Century Gothic" pitchFamily="34" charset="0"/>
              </a:rPr>
              <a:t> </a:t>
            </a:r>
            <a:r>
              <a:rPr lang="ar-KW" sz="3100" dirty="0" smtClean="0">
                <a:solidFill>
                  <a:schemeClr val="tx1">
                    <a:lumMod val="75000"/>
                    <a:lumOff val="25000"/>
                  </a:schemeClr>
                </a:solidFill>
                <a:latin typeface="Century Gothic" pitchFamily="34" charset="0"/>
              </a:rPr>
              <a:t/>
            </a:r>
            <a:br>
              <a:rPr lang="ar-KW" sz="3100" dirty="0" smtClean="0">
                <a:solidFill>
                  <a:schemeClr val="tx1">
                    <a:lumMod val="75000"/>
                    <a:lumOff val="25000"/>
                  </a:schemeClr>
                </a:solidFill>
                <a:latin typeface="Century Gothic" pitchFamily="34" charset="0"/>
              </a:rPr>
            </a:br>
            <a:endParaRPr lang="en-IN" dirty="0">
              <a:solidFill>
                <a:schemeClr val="tx1">
                  <a:lumMod val="75000"/>
                  <a:lumOff val="25000"/>
                </a:schemeClr>
              </a:solidFill>
              <a:latin typeface="Century Gothic" pitchFamily="34"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85000" lnSpcReduction="10000"/>
          </a:bodyPr>
          <a:lstStyle/>
          <a:p>
            <a:pPr marL="231775" indent="-231775" algn="just">
              <a:lnSpc>
                <a:spcPct val="200000"/>
              </a:lnSpc>
              <a:defRPr/>
            </a:pPr>
            <a:r>
              <a:rPr lang="en-US" sz="2800" dirty="0" smtClean="0"/>
              <a:t>The rare availability of accredited </a:t>
            </a:r>
            <a:r>
              <a:rPr lang="en-US" sz="2800" dirty="0" err="1" smtClean="0"/>
              <a:t>Halal</a:t>
            </a:r>
            <a:r>
              <a:rPr lang="en-US" sz="2800" dirty="0" smtClean="0"/>
              <a:t> laboratories.</a:t>
            </a:r>
          </a:p>
          <a:p>
            <a:pPr marL="231775" indent="-231775" algn="just">
              <a:lnSpc>
                <a:spcPct val="200000"/>
              </a:lnSpc>
              <a:defRPr/>
            </a:pPr>
            <a:r>
              <a:rPr lang="en-US" sz="2800" dirty="0" smtClean="0"/>
              <a:t>The rare availability of qualified Muslim technicians to run </a:t>
            </a:r>
            <a:r>
              <a:rPr lang="en-US" sz="2800" dirty="0" err="1" smtClean="0"/>
              <a:t>Halal</a:t>
            </a:r>
            <a:r>
              <a:rPr lang="en-US" sz="2800" dirty="0" smtClean="0"/>
              <a:t> analyses, is another big challenge to the real </a:t>
            </a:r>
            <a:r>
              <a:rPr lang="en-US" sz="2800" dirty="0" err="1" smtClean="0"/>
              <a:t>Halal</a:t>
            </a:r>
            <a:r>
              <a:rPr lang="en-US" sz="2800" dirty="0" smtClean="0"/>
              <a:t>.</a:t>
            </a:r>
          </a:p>
          <a:p>
            <a:pPr marL="231775" indent="-231775" algn="just">
              <a:lnSpc>
                <a:spcPct val="200000"/>
              </a:lnSpc>
              <a:defRPr/>
            </a:pPr>
            <a:r>
              <a:rPr lang="en-US" sz="2800" dirty="0" smtClean="0"/>
              <a:t>The lack of approved </a:t>
            </a:r>
            <a:r>
              <a:rPr lang="en-US" sz="2800" u="sng" dirty="0" err="1" smtClean="0"/>
              <a:t>Halal</a:t>
            </a:r>
            <a:r>
              <a:rPr lang="en-US" sz="2800" u="sng" dirty="0" smtClean="0"/>
              <a:t> analysis protocols</a:t>
            </a:r>
            <a:r>
              <a:rPr lang="en-US" sz="2800" dirty="0" smtClean="0"/>
              <a:t> is an obstacle, and this is important as well for the unification of </a:t>
            </a:r>
            <a:r>
              <a:rPr lang="en-US" sz="2800" dirty="0" err="1" smtClean="0"/>
              <a:t>Halal</a:t>
            </a:r>
            <a:r>
              <a:rPr lang="en-US" sz="2800" dirty="0" smtClean="0"/>
              <a:t> analysis results.</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3600" dirty="0" smtClean="0">
                <a:solidFill>
                  <a:schemeClr val="tx1">
                    <a:lumMod val="75000"/>
                    <a:lumOff val="25000"/>
                  </a:schemeClr>
                </a:solidFill>
                <a:latin typeface="Arial" pitchFamily="34" charset="0"/>
              </a:rPr>
              <a:t>Where is the problem?</a:t>
            </a:r>
            <a:r>
              <a:rPr lang="ar-KW" sz="3600" dirty="0" smtClean="0">
                <a:solidFill>
                  <a:schemeClr val="tx1">
                    <a:lumMod val="75000"/>
                    <a:lumOff val="25000"/>
                  </a:schemeClr>
                </a:solidFill>
                <a:latin typeface="Arial" pitchFamily="34" charset="0"/>
              </a:rPr>
              <a:t> </a:t>
            </a:r>
            <a:endParaRPr lang="ar-KW" sz="3600" dirty="0">
              <a:solidFill>
                <a:schemeClr val="tx1">
                  <a:lumMod val="75000"/>
                  <a:lumOff val="25000"/>
                </a:schemeClr>
              </a:solidFill>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85000" lnSpcReduction="10000"/>
          </a:bodyPr>
          <a:lstStyle/>
          <a:p>
            <a:pPr marL="457200" indent="-457200" algn="just">
              <a:lnSpc>
                <a:spcPct val="200000"/>
              </a:lnSpc>
              <a:buFont typeface="Arial" charset="0"/>
              <a:buChar char="•"/>
            </a:pPr>
            <a:r>
              <a:rPr lang="en-US" sz="2800" dirty="0" smtClean="0">
                <a:latin typeface="Calibri" pitchFamily="34" charset="0"/>
              </a:rPr>
              <a:t>Accrediting </a:t>
            </a:r>
            <a:r>
              <a:rPr lang="en-US" sz="2800" dirty="0" err="1" smtClean="0">
                <a:latin typeface="Calibri" pitchFamily="34" charset="0"/>
              </a:rPr>
              <a:t>Halal</a:t>
            </a:r>
            <a:r>
              <a:rPr lang="en-US" sz="2800" dirty="0" smtClean="0">
                <a:latin typeface="Calibri" pitchFamily="34" charset="0"/>
              </a:rPr>
              <a:t> laboratories.</a:t>
            </a:r>
          </a:p>
          <a:p>
            <a:pPr marL="457200" indent="-457200" algn="just">
              <a:lnSpc>
                <a:spcPct val="200000"/>
              </a:lnSpc>
              <a:buFont typeface="Arial" charset="0"/>
              <a:buChar char="•"/>
            </a:pPr>
            <a:r>
              <a:rPr lang="en-US" sz="2800" dirty="0" smtClean="0">
                <a:latin typeface="Calibri" pitchFamily="34" charset="0"/>
              </a:rPr>
              <a:t>Qualifying Muslim </a:t>
            </a:r>
            <a:r>
              <a:rPr lang="en-US" sz="2800" dirty="0" err="1" smtClean="0">
                <a:latin typeface="Calibri" pitchFamily="34" charset="0"/>
              </a:rPr>
              <a:t>Halal</a:t>
            </a:r>
            <a:r>
              <a:rPr lang="en-US" sz="2800" dirty="0" smtClean="0">
                <a:latin typeface="Calibri" pitchFamily="34" charset="0"/>
              </a:rPr>
              <a:t> analysts.</a:t>
            </a:r>
          </a:p>
          <a:p>
            <a:pPr marL="457200" indent="-457200" algn="just">
              <a:lnSpc>
                <a:spcPct val="200000"/>
              </a:lnSpc>
              <a:buFont typeface="Arial" charset="0"/>
              <a:buChar char="•"/>
            </a:pPr>
            <a:r>
              <a:rPr lang="en-US" sz="2800" dirty="0" smtClean="0">
                <a:latin typeface="Calibri" pitchFamily="34" charset="0"/>
              </a:rPr>
              <a:t>Making </a:t>
            </a:r>
            <a:r>
              <a:rPr lang="en-US" sz="2800" dirty="0" err="1" smtClean="0">
                <a:latin typeface="Calibri" pitchFamily="34" charset="0"/>
              </a:rPr>
              <a:t>Halal</a:t>
            </a:r>
            <a:r>
              <a:rPr lang="en-US" sz="2800" dirty="0" smtClean="0">
                <a:latin typeface="Calibri" pitchFamily="34" charset="0"/>
              </a:rPr>
              <a:t> analysis protocols not monopolized by leading </a:t>
            </a:r>
            <a:r>
              <a:rPr lang="en-US" sz="2800" dirty="0" err="1" smtClean="0">
                <a:latin typeface="Calibri" pitchFamily="34" charset="0"/>
              </a:rPr>
              <a:t>Halal</a:t>
            </a:r>
            <a:r>
              <a:rPr lang="en-US" sz="2800" dirty="0" smtClean="0">
                <a:latin typeface="Calibri" pitchFamily="34" charset="0"/>
              </a:rPr>
              <a:t> R&amp;D centers like Putra University of Malaysia and make them patented</a:t>
            </a:r>
            <a:r>
              <a:rPr lang="ar-KW" sz="2800" dirty="0" smtClean="0">
                <a:latin typeface="Calibri" pitchFamily="34" charset="0"/>
              </a:rPr>
              <a:t>-</a:t>
            </a:r>
            <a:r>
              <a:rPr lang="en-US" sz="2800" dirty="0" smtClean="0">
                <a:latin typeface="Calibri" pitchFamily="34" charset="0"/>
              </a:rPr>
              <a:t>free to be used worldwide, especially by laboratories in Muslim countries.</a:t>
            </a:r>
            <a:endParaRPr lang="en-US" sz="2800" b="1" dirty="0">
              <a:latin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3600" dirty="0" smtClean="0"/>
              <a:t>How to correct this challenge?</a:t>
            </a:r>
            <a:endParaRPr lang="ar-KW" sz="36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77500" lnSpcReduction="20000"/>
          </a:bodyPr>
          <a:lstStyle/>
          <a:p>
            <a:pPr marL="231775" indent="-231775" algn="just">
              <a:lnSpc>
                <a:spcPct val="200000"/>
              </a:lnSpc>
              <a:defRPr/>
            </a:pPr>
            <a:r>
              <a:rPr lang="en-US" sz="2800" dirty="0" smtClean="0"/>
              <a:t>The lack of alternative </a:t>
            </a:r>
            <a:r>
              <a:rPr lang="en-US" sz="2800" dirty="0" err="1" smtClean="0"/>
              <a:t>Halal</a:t>
            </a:r>
            <a:r>
              <a:rPr lang="en-US" sz="2800" dirty="0" smtClean="0"/>
              <a:t> ingredients will lead to lack of </a:t>
            </a:r>
            <a:r>
              <a:rPr lang="en-US" sz="2800" dirty="0" err="1" smtClean="0"/>
              <a:t>Halal</a:t>
            </a:r>
            <a:r>
              <a:rPr lang="en-US" sz="2800" dirty="0" smtClean="0"/>
              <a:t> products.</a:t>
            </a:r>
          </a:p>
          <a:p>
            <a:pPr marL="231775" indent="-231775" algn="just">
              <a:lnSpc>
                <a:spcPct val="150000"/>
              </a:lnSpc>
              <a:defRPr/>
            </a:pPr>
            <a:r>
              <a:rPr lang="en-US" sz="2800" dirty="0" smtClean="0">
                <a:solidFill>
                  <a:srgbClr val="00B050"/>
                </a:solidFill>
              </a:rPr>
              <a:t>Examples of alternative </a:t>
            </a:r>
            <a:r>
              <a:rPr lang="en-US" sz="2800" dirty="0" err="1" smtClean="0">
                <a:solidFill>
                  <a:srgbClr val="00B050"/>
                </a:solidFill>
              </a:rPr>
              <a:t>Halal</a:t>
            </a:r>
            <a:r>
              <a:rPr lang="en-US" sz="2800" dirty="0" smtClean="0">
                <a:solidFill>
                  <a:srgbClr val="00B050"/>
                </a:solidFill>
              </a:rPr>
              <a:t> ingredients:</a:t>
            </a:r>
          </a:p>
          <a:p>
            <a:pPr marL="514350" indent="-514350" algn="just">
              <a:lnSpc>
                <a:spcPct val="150000"/>
              </a:lnSpc>
              <a:buFont typeface="+mj-lt"/>
              <a:buAutoNum type="arabicPeriod"/>
              <a:defRPr/>
            </a:pPr>
            <a:r>
              <a:rPr lang="en-US" sz="2800" dirty="0" smtClean="0"/>
              <a:t>Fat, glycerin, and salts of fatty acids</a:t>
            </a:r>
            <a:r>
              <a:rPr lang="ar-KW" sz="2800" dirty="0" smtClean="0"/>
              <a:t> </a:t>
            </a:r>
            <a:r>
              <a:rPr lang="en-US" sz="2800" dirty="0" smtClean="0"/>
              <a:t>–</a:t>
            </a:r>
            <a:r>
              <a:rPr lang="ar-KW" sz="2800" dirty="0" smtClean="0"/>
              <a:t>&lt; </a:t>
            </a:r>
            <a:r>
              <a:rPr lang="en-US" sz="2800" dirty="0" err="1" smtClean="0">
                <a:solidFill>
                  <a:srgbClr val="00B050"/>
                </a:solidFill>
              </a:rPr>
              <a:t>Halal</a:t>
            </a:r>
            <a:r>
              <a:rPr lang="en-US" sz="2800" dirty="0" smtClean="0">
                <a:solidFill>
                  <a:srgbClr val="00B050"/>
                </a:solidFill>
              </a:rPr>
              <a:t> &amp; vegetable sources</a:t>
            </a:r>
          </a:p>
          <a:p>
            <a:pPr marL="514350" indent="-514350" algn="just">
              <a:lnSpc>
                <a:spcPct val="150000"/>
              </a:lnSpc>
              <a:buFont typeface="+mj-lt"/>
              <a:buAutoNum type="arabicPeriod"/>
              <a:defRPr/>
            </a:pPr>
            <a:r>
              <a:rPr lang="en-US" sz="2800" dirty="0" smtClean="0"/>
              <a:t>Protein concentrate (whey), amino acids, and gelatin</a:t>
            </a:r>
            <a:r>
              <a:rPr lang="ar-KW" sz="2800" dirty="0" smtClean="0"/>
              <a:t> </a:t>
            </a:r>
            <a:r>
              <a:rPr lang="en-US" sz="2800" dirty="0" smtClean="0"/>
              <a:t>–</a:t>
            </a:r>
            <a:r>
              <a:rPr lang="ar-KW" sz="2800" dirty="0" smtClean="0"/>
              <a:t>&lt; </a:t>
            </a:r>
            <a:r>
              <a:rPr lang="en-US" sz="2800" dirty="0" smtClean="0"/>
              <a:t> </a:t>
            </a:r>
            <a:r>
              <a:rPr lang="en-US" sz="2800" dirty="0" err="1" smtClean="0">
                <a:solidFill>
                  <a:srgbClr val="00B050"/>
                </a:solidFill>
              </a:rPr>
              <a:t>Halal</a:t>
            </a:r>
            <a:r>
              <a:rPr lang="en-US" sz="2800" dirty="0" smtClean="0">
                <a:solidFill>
                  <a:srgbClr val="00B050"/>
                </a:solidFill>
              </a:rPr>
              <a:t> &amp; vegetable gelling agents sources</a:t>
            </a:r>
          </a:p>
          <a:p>
            <a:pPr marL="514350" indent="-514350" algn="just">
              <a:lnSpc>
                <a:spcPct val="150000"/>
              </a:lnSpc>
              <a:buFont typeface="+mj-lt"/>
              <a:buAutoNum type="arabicPeriod"/>
              <a:defRPr/>
            </a:pPr>
            <a:r>
              <a:rPr lang="en-US" sz="2800" dirty="0" smtClean="0"/>
              <a:t>Enzymes –</a:t>
            </a:r>
            <a:r>
              <a:rPr lang="ar-KW" sz="2800" dirty="0" smtClean="0"/>
              <a:t>&lt; </a:t>
            </a:r>
            <a:r>
              <a:rPr lang="en-US" sz="2800" dirty="0" smtClean="0"/>
              <a:t> </a:t>
            </a:r>
            <a:r>
              <a:rPr lang="en-US" sz="2800" dirty="0" err="1" smtClean="0">
                <a:solidFill>
                  <a:srgbClr val="00B050"/>
                </a:solidFill>
              </a:rPr>
              <a:t>Halal</a:t>
            </a:r>
            <a:r>
              <a:rPr lang="en-US" sz="2800" dirty="0" smtClean="0">
                <a:solidFill>
                  <a:srgbClr val="00B050"/>
                </a:solidFill>
              </a:rPr>
              <a:t> sources</a:t>
            </a:r>
          </a:p>
          <a:p>
            <a:pPr marL="514350" indent="-514350" algn="just">
              <a:lnSpc>
                <a:spcPct val="150000"/>
              </a:lnSpc>
              <a:buFont typeface="+mj-lt"/>
              <a:buAutoNum type="arabicPeriod"/>
              <a:defRPr/>
            </a:pPr>
            <a:r>
              <a:rPr lang="en-US" sz="2800" dirty="0" smtClean="0"/>
              <a:t>Alcohol for external use –</a:t>
            </a:r>
            <a:r>
              <a:rPr lang="ar-KW" sz="2800" dirty="0" smtClean="0"/>
              <a:t>&lt; </a:t>
            </a:r>
            <a:r>
              <a:rPr lang="en-US" sz="2800" dirty="0" smtClean="0"/>
              <a:t> </a:t>
            </a:r>
            <a:r>
              <a:rPr lang="en-US" sz="2800" dirty="0" smtClean="0">
                <a:solidFill>
                  <a:srgbClr val="00B050"/>
                </a:solidFill>
              </a:rPr>
              <a:t>isopropyl</a:t>
            </a:r>
          </a:p>
          <a:p>
            <a:pPr marL="231775" indent="-231775" algn="just">
              <a:lnSpc>
                <a:spcPct val="200000"/>
              </a:lnSpc>
              <a:defRPr/>
            </a:pP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defRPr/>
            </a:pPr>
            <a:r>
              <a:rPr lang="en-US" sz="3600" dirty="0" smtClean="0">
                <a:solidFill>
                  <a:schemeClr val="tx1">
                    <a:lumMod val="75000"/>
                    <a:lumOff val="25000"/>
                  </a:schemeClr>
                </a:solidFill>
              </a:rPr>
              <a:t>4. Lack of alternative </a:t>
            </a:r>
            <a:r>
              <a:rPr lang="en-US" sz="3600" dirty="0" err="1" smtClean="0">
                <a:solidFill>
                  <a:schemeClr val="tx1">
                    <a:lumMod val="75000"/>
                    <a:lumOff val="25000"/>
                  </a:schemeClr>
                </a:solidFill>
              </a:rPr>
              <a:t>Halal</a:t>
            </a:r>
            <a:r>
              <a:rPr lang="en-US" sz="3600" dirty="0" smtClean="0">
                <a:solidFill>
                  <a:schemeClr val="tx1">
                    <a:lumMod val="75000"/>
                    <a:lumOff val="25000"/>
                  </a:schemeClr>
                </a:solidFill>
              </a:rPr>
              <a:t> ingredients</a:t>
            </a:r>
            <a:endParaRPr lang="en-US" sz="3600" dirty="0">
              <a:solidFill>
                <a:schemeClr val="tx1">
                  <a:lumMod val="75000"/>
                  <a:lumOff val="25000"/>
                </a:schemeClr>
              </a:solidFill>
              <a:cs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8229600" cy="4525963"/>
          </a:xfrm>
        </p:spPr>
        <p:txBody>
          <a:bodyPr>
            <a:normAutofit fontScale="77500" lnSpcReduction="20000"/>
          </a:bodyPr>
          <a:lstStyle/>
          <a:p>
            <a:pPr marL="231775" indent="-231775" algn="just">
              <a:lnSpc>
                <a:spcPct val="200000"/>
              </a:lnSpc>
              <a:defRPr/>
            </a:pPr>
            <a:r>
              <a:rPr lang="en-US" sz="2800" dirty="0" smtClean="0"/>
              <a:t>Alternative </a:t>
            </a:r>
            <a:r>
              <a:rPr lang="en-US" sz="2800" dirty="0" err="1" smtClean="0"/>
              <a:t>Halal</a:t>
            </a:r>
            <a:r>
              <a:rPr lang="en-US" sz="2800" dirty="0" smtClean="0"/>
              <a:t> ingredients are not requested or encouraged to be produced.</a:t>
            </a:r>
          </a:p>
          <a:p>
            <a:pPr marL="231775" indent="-231775" algn="just">
              <a:lnSpc>
                <a:spcPct val="200000"/>
              </a:lnSpc>
              <a:defRPr/>
            </a:pPr>
            <a:r>
              <a:rPr lang="en-US" sz="2800" dirty="0" smtClean="0"/>
              <a:t>Alternative </a:t>
            </a:r>
            <a:r>
              <a:rPr lang="en-US" sz="2800" dirty="0" err="1" smtClean="0"/>
              <a:t>Halal</a:t>
            </a:r>
            <a:r>
              <a:rPr lang="en-US" sz="2800" dirty="0" smtClean="0"/>
              <a:t> ingredients do not have a strong market.</a:t>
            </a:r>
          </a:p>
          <a:p>
            <a:pPr marL="231775" indent="-231775" algn="just">
              <a:lnSpc>
                <a:spcPct val="200000"/>
              </a:lnSpc>
              <a:defRPr/>
            </a:pPr>
            <a:r>
              <a:rPr lang="en-US" sz="2800" dirty="0" smtClean="0"/>
              <a:t>Governments do not care to request alternative </a:t>
            </a:r>
            <a:r>
              <a:rPr lang="en-US" sz="2800" dirty="0" err="1" smtClean="0"/>
              <a:t>Halal</a:t>
            </a:r>
            <a:r>
              <a:rPr lang="en-US" sz="2800" dirty="0" smtClean="0"/>
              <a:t> ingredients in imported or locally produced products.</a:t>
            </a:r>
          </a:p>
          <a:p>
            <a:pPr marL="231775" indent="-231775" algn="just">
              <a:lnSpc>
                <a:spcPct val="200000"/>
              </a:lnSpc>
              <a:defRPr/>
            </a:pPr>
            <a:r>
              <a:rPr lang="en-US" sz="2800" dirty="0" smtClean="0"/>
              <a:t>Importers as will as consumers do not bother to ask for alternative </a:t>
            </a:r>
            <a:r>
              <a:rPr lang="en-US" sz="2800" dirty="0" err="1" smtClean="0"/>
              <a:t>Halal</a:t>
            </a:r>
            <a:r>
              <a:rPr lang="en-US" sz="2800" dirty="0" smtClean="0"/>
              <a:t> ingredients.</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3600" dirty="0" smtClean="0">
                <a:latin typeface="Arial" pitchFamily="34" charset="0"/>
              </a:rPr>
              <a:t>Where is the problem?</a:t>
            </a:r>
            <a:r>
              <a:rPr lang="ar-KW" sz="3600" dirty="0" smtClean="0">
                <a:latin typeface="Arial" pitchFamily="34" charset="0"/>
              </a:rPr>
              <a:t> </a:t>
            </a:r>
            <a:endParaRPr lang="ar-KW" sz="36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92500" lnSpcReduction="20000"/>
          </a:bodyPr>
          <a:lstStyle/>
          <a:p>
            <a:pPr marL="457200" indent="-457200" algn="just">
              <a:lnSpc>
                <a:spcPct val="200000"/>
              </a:lnSpc>
              <a:defRPr/>
            </a:pPr>
            <a:r>
              <a:rPr lang="en-US" sz="2800" dirty="0" smtClean="0">
                <a:cs typeface="Calibri" pitchFamily="34" charset="0"/>
              </a:rPr>
              <a:t>Promote</a:t>
            </a:r>
            <a:r>
              <a:rPr lang="en-US" sz="2800" dirty="0" smtClean="0"/>
              <a:t> </a:t>
            </a:r>
            <a:r>
              <a:rPr lang="en-US" sz="2800" dirty="0" err="1" smtClean="0"/>
              <a:t>Halal</a:t>
            </a:r>
            <a:r>
              <a:rPr lang="en-US" sz="2800" dirty="0" smtClean="0"/>
              <a:t> awareness among manufacturers, government agencies, and consumers to request alternative ingredients from </a:t>
            </a:r>
            <a:r>
              <a:rPr lang="en-US" sz="2800" dirty="0" err="1" smtClean="0"/>
              <a:t>Halal</a:t>
            </a:r>
            <a:r>
              <a:rPr lang="en-US" sz="2800" dirty="0" smtClean="0"/>
              <a:t> sources.</a:t>
            </a:r>
          </a:p>
          <a:p>
            <a:pPr marL="457200" indent="-457200" algn="just">
              <a:lnSpc>
                <a:spcPct val="200000"/>
              </a:lnSpc>
              <a:defRPr/>
            </a:pPr>
            <a:r>
              <a:rPr lang="en-US" sz="2800" dirty="0" smtClean="0"/>
              <a:t>Governments should encourage</a:t>
            </a:r>
            <a:r>
              <a:rPr lang="en-US" sz="2800" b="1" baseline="30000" dirty="0" smtClean="0">
                <a:solidFill>
                  <a:srgbClr val="FF0000"/>
                </a:solidFill>
              </a:rPr>
              <a:t>1</a:t>
            </a:r>
            <a:r>
              <a:rPr lang="en-US" sz="2800" dirty="0" smtClean="0"/>
              <a:t> and interfere</a:t>
            </a:r>
            <a:r>
              <a:rPr lang="en-US" sz="2800" b="1" baseline="30000" dirty="0" smtClean="0">
                <a:solidFill>
                  <a:srgbClr val="FF0000"/>
                </a:solidFill>
              </a:rPr>
              <a:t>2</a:t>
            </a:r>
            <a:r>
              <a:rPr lang="en-US" sz="2800" dirty="0" smtClean="0"/>
              <a:t> to impose</a:t>
            </a:r>
            <a:r>
              <a:rPr lang="ar-KW" sz="2800" dirty="0" smtClean="0"/>
              <a:t> </a:t>
            </a:r>
            <a:r>
              <a:rPr lang="ar-KW" sz="2800" b="1" dirty="0" smtClean="0"/>
              <a:t>فرض</a:t>
            </a:r>
            <a:r>
              <a:rPr lang="en-US" sz="2800" b="1" baseline="30000" dirty="0" smtClean="0">
                <a:solidFill>
                  <a:srgbClr val="FF0000"/>
                </a:solidFill>
              </a:rPr>
              <a:t>3</a:t>
            </a:r>
            <a:r>
              <a:rPr lang="en-US" sz="2800" dirty="0" smtClean="0"/>
              <a:t> the use of alternative ingredients from </a:t>
            </a:r>
            <a:r>
              <a:rPr lang="en-US" sz="2800" dirty="0" err="1" smtClean="0"/>
              <a:t>Halal</a:t>
            </a:r>
            <a:r>
              <a:rPr lang="en-US" sz="2800" dirty="0" smtClean="0"/>
              <a:t> sources in food and non-food products.</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3600" dirty="0" smtClean="0"/>
              <a:t>How to correct this challenge?</a:t>
            </a:r>
            <a:endParaRPr lang="ar-KW" sz="36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0000" lnSpcReduction="20000"/>
          </a:bodyPr>
          <a:lstStyle/>
          <a:p>
            <a:pPr marL="457200" indent="-457200" algn="just">
              <a:lnSpc>
                <a:spcPct val="150000"/>
              </a:lnSpc>
              <a:defRPr/>
            </a:pPr>
            <a:r>
              <a:rPr lang="en-US" sz="2800" dirty="0" err="1" smtClean="0"/>
              <a:t>Halal</a:t>
            </a:r>
            <a:r>
              <a:rPr lang="en-US" sz="2800" dirty="0" smtClean="0"/>
              <a:t> logos sometimes are not welcomed on certain products like cosmetics! This is because of the belief that the presence of </a:t>
            </a:r>
            <a:r>
              <a:rPr lang="en-US" sz="2800" dirty="0" err="1" smtClean="0"/>
              <a:t>Halal</a:t>
            </a:r>
            <a:r>
              <a:rPr lang="en-US" sz="2800" dirty="0" smtClean="0"/>
              <a:t> logo on these products will degrade their values.</a:t>
            </a:r>
          </a:p>
          <a:p>
            <a:pPr marL="457200" indent="-457200" algn="just">
              <a:lnSpc>
                <a:spcPct val="150000"/>
              </a:lnSpc>
              <a:defRPr/>
            </a:pPr>
            <a:r>
              <a:rPr lang="en-US" sz="2800" dirty="0" smtClean="0">
                <a:solidFill>
                  <a:srgbClr val="00B050"/>
                </a:solidFill>
              </a:rPr>
              <a:t>Many do not know that </a:t>
            </a:r>
            <a:r>
              <a:rPr lang="en-US" sz="2800" dirty="0" err="1" smtClean="0">
                <a:solidFill>
                  <a:srgbClr val="00B050"/>
                </a:solidFill>
              </a:rPr>
              <a:t>Halal</a:t>
            </a:r>
            <a:r>
              <a:rPr lang="en-US" sz="2800" dirty="0" smtClean="0">
                <a:solidFill>
                  <a:srgbClr val="00B050"/>
                </a:solidFill>
              </a:rPr>
              <a:t> logos are not just symbols of guarantee for Muslims that what they’re buying is allowed by their religion, but also for businesses looking to expand to reach Muslim countries and beyond.</a:t>
            </a:r>
          </a:p>
          <a:p>
            <a:pPr marL="457200" indent="-457200" algn="just">
              <a:lnSpc>
                <a:spcPct val="150000"/>
              </a:lnSpc>
              <a:defRPr/>
            </a:pPr>
            <a:r>
              <a:rPr lang="en-US" sz="2800" dirty="0" smtClean="0"/>
              <a:t>They also do not know that </a:t>
            </a:r>
            <a:r>
              <a:rPr lang="en-US" sz="2800" dirty="0" err="1" smtClean="0"/>
              <a:t>Halal</a:t>
            </a:r>
            <a:r>
              <a:rPr lang="en-US" sz="2800" dirty="0" smtClean="0"/>
              <a:t> logos have now become a symbol of quality and religious compliance and this makes it sound as the </a:t>
            </a:r>
            <a:r>
              <a:rPr lang="en-US" sz="2800" b="1" dirty="0" smtClean="0">
                <a:solidFill>
                  <a:srgbClr val="00B050"/>
                </a:solidFill>
              </a:rPr>
              <a:t>new green</a:t>
            </a:r>
            <a:r>
              <a:rPr lang="en-US" sz="2800" dirty="0" smtClean="0"/>
              <a:t>. </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defRPr/>
            </a:pPr>
            <a:r>
              <a:rPr lang="en-US" sz="3200" dirty="0" smtClean="0">
                <a:solidFill>
                  <a:schemeClr val="tx1">
                    <a:lumMod val="75000"/>
                    <a:lumOff val="25000"/>
                  </a:schemeClr>
                </a:solidFill>
              </a:rPr>
              <a:t>5. </a:t>
            </a:r>
            <a:r>
              <a:rPr lang="en-US" sz="3200" dirty="0" err="1" smtClean="0">
                <a:solidFill>
                  <a:schemeClr val="tx1">
                    <a:lumMod val="75000"/>
                    <a:lumOff val="25000"/>
                  </a:schemeClr>
                </a:solidFill>
              </a:rPr>
              <a:t>Halal</a:t>
            </a:r>
            <a:r>
              <a:rPr lang="en-US" sz="3200" dirty="0" smtClean="0">
                <a:solidFill>
                  <a:schemeClr val="tx1">
                    <a:lumMod val="75000"/>
                    <a:lumOff val="25000"/>
                  </a:schemeClr>
                </a:solidFill>
              </a:rPr>
              <a:t> logos sometimes are not welcomed</a:t>
            </a:r>
            <a:endParaRPr lang="en-US" sz="3200" dirty="0">
              <a:solidFill>
                <a:schemeClr val="tx1">
                  <a:lumMod val="75000"/>
                  <a:lumOff val="25000"/>
                </a:schemeClr>
              </a:solidFill>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85000" lnSpcReduction="10000"/>
          </a:bodyPr>
          <a:lstStyle/>
          <a:p>
            <a:pPr marL="231775" indent="-231775" algn="just">
              <a:lnSpc>
                <a:spcPct val="200000"/>
              </a:lnSpc>
              <a:defRPr/>
            </a:pPr>
            <a:r>
              <a:rPr lang="en-US" sz="2800" dirty="0" smtClean="0"/>
              <a:t>The existence of non trustworthy </a:t>
            </a:r>
            <a:r>
              <a:rPr lang="en-US" sz="2800" dirty="0" err="1" smtClean="0"/>
              <a:t>Halal</a:t>
            </a:r>
            <a:r>
              <a:rPr lang="en-US" sz="2800" dirty="0" smtClean="0"/>
              <a:t> certification bodies.</a:t>
            </a:r>
          </a:p>
          <a:p>
            <a:pPr marL="231775" indent="-231775" algn="just">
              <a:lnSpc>
                <a:spcPct val="200000"/>
              </a:lnSpc>
              <a:defRPr/>
            </a:pPr>
            <a:r>
              <a:rPr lang="en-US" sz="2800" dirty="0" smtClean="0"/>
              <a:t>The absence of </a:t>
            </a:r>
            <a:r>
              <a:rPr lang="en-US" sz="2800" dirty="0" err="1" smtClean="0"/>
              <a:t>Halal</a:t>
            </a:r>
            <a:r>
              <a:rPr lang="en-US" sz="2800" dirty="0" smtClean="0"/>
              <a:t> regulations that require </a:t>
            </a:r>
            <a:r>
              <a:rPr lang="en-US" sz="2800" dirty="0" err="1" smtClean="0"/>
              <a:t>Halal</a:t>
            </a:r>
            <a:r>
              <a:rPr lang="en-US" sz="2800" dirty="0" smtClean="0"/>
              <a:t> logos on food and non-food items imported to Muslim countries.</a:t>
            </a:r>
          </a:p>
          <a:p>
            <a:pPr marL="231775" indent="-231775" algn="just">
              <a:lnSpc>
                <a:spcPct val="200000"/>
              </a:lnSpc>
              <a:defRPr/>
            </a:pPr>
            <a:r>
              <a:rPr lang="en-US" sz="2800" dirty="0" smtClean="0"/>
              <a:t>The lack of </a:t>
            </a:r>
            <a:r>
              <a:rPr lang="en-US" sz="2800" dirty="0" err="1" smtClean="0"/>
              <a:t>Halal</a:t>
            </a:r>
            <a:r>
              <a:rPr lang="en-US" sz="2800" dirty="0" smtClean="0"/>
              <a:t> awareness on the value of having </a:t>
            </a:r>
            <a:r>
              <a:rPr lang="en-US" sz="2800" dirty="0" err="1" smtClean="0"/>
              <a:t>Halal</a:t>
            </a:r>
            <a:r>
              <a:rPr lang="en-US" sz="2800" dirty="0" smtClean="0"/>
              <a:t> logo on </a:t>
            </a:r>
            <a:r>
              <a:rPr lang="en-US" sz="2800" dirty="0" err="1" smtClean="0"/>
              <a:t>Halal</a:t>
            </a:r>
            <a:r>
              <a:rPr lang="en-US" sz="2800" dirty="0" smtClean="0"/>
              <a:t> products.</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3200" dirty="0" smtClean="0">
                <a:solidFill>
                  <a:schemeClr val="tx1">
                    <a:lumMod val="75000"/>
                    <a:lumOff val="25000"/>
                  </a:schemeClr>
                </a:solidFill>
                <a:latin typeface="Arial" pitchFamily="34" charset="0"/>
              </a:rPr>
              <a:t>Where is the problem?</a:t>
            </a:r>
            <a:r>
              <a:rPr lang="ar-KW" sz="3200" dirty="0" smtClean="0">
                <a:solidFill>
                  <a:schemeClr val="tx1">
                    <a:lumMod val="75000"/>
                    <a:lumOff val="25000"/>
                  </a:schemeClr>
                </a:solidFill>
                <a:latin typeface="Arial" pitchFamily="34" charset="0"/>
              </a:rPr>
              <a:t> </a:t>
            </a:r>
            <a:endParaRPr lang="ar-KW" sz="3200" dirty="0">
              <a:solidFill>
                <a:schemeClr val="tx1">
                  <a:lumMod val="75000"/>
                  <a:lumOff val="25000"/>
                </a:schemeClr>
              </a:solidFill>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92500"/>
          </a:bodyPr>
          <a:lstStyle/>
          <a:p>
            <a:pPr marL="457200" indent="-457200" algn="just">
              <a:lnSpc>
                <a:spcPct val="200000"/>
              </a:lnSpc>
              <a:defRPr/>
            </a:pPr>
            <a:r>
              <a:rPr lang="en-US" sz="2800" dirty="0" smtClean="0"/>
              <a:t>Establish </a:t>
            </a:r>
            <a:r>
              <a:rPr lang="en-US" sz="2800" dirty="0" err="1" smtClean="0"/>
              <a:t>Halal</a:t>
            </a:r>
            <a:r>
              <a:rPr lang="en-US" sz="2800" dirty="0" smtClean="0"/>
              <a:t> awareness.</a:t>
            </a:r>
          </a:p>
          <a:p>
            <a:pPr marL="457200" indent="-457200" algn="just">
              <a:lnSpc>
                <a:spcPct val="200000"/>
              </a:lnSpc>
              <a:defRPr/>
            </a:pPr>
            <a:r>
              <a:rPr lang="en-US" sz="2800" dirty="0" smtClean="0"/>
              <a:t>Provide results from sound techno-economic studies on the profitability of putting </a:t>
            </a:r>
            <a:r>
              <a:rPr lang="en-US" sz="2800" dirty="0" err="1" smtClean="0"/>
              <a:t>Halal</a:t>
            </a:r>
            <a:r>
              <a:rPr lang="en-US" sz="2800" dirty="0" smtClean="0"/>
              <a:t> logo on products.</a:t>
            </a:r>
          </a:p>
          <a:p>
            <a:pPr marL="457200" indent="-457200" algn="just">
              <a:lnSpc>
                <a:spcPct val="200000"/>
              </a:lnSpc>
              <a:defRPr/>
            </a:pPr>
            <a:r>
              <a:rPr lang="en-US" sz="2800" dirty="0" smtClean="0">
                <a:cs typeface="Calibri" pitchFamily="34" charset="0"/>
              </a:rPr>
              <a:t>Establishing a regulation on the compulsory use of </a:t>
            </a:r>
            <a:r>
              <a:rPr lang="en-US" sz="2800" dirty="0" err="1" smtClean="0">
                <a:cs typeface="Calibri" pitchFamily="34" charset="0"/>
              </a:rPr>
              <a:t>Halal</a:t>
            </a:r>
            <a:r>
              <a:rPr lang="en-US" sz="2800" dirty="0" smtClean="0">
                <a:cs typeface="Calibri" pitchFamily="34" charset="0"/>
              </a:rPr>
              <a:t> logo on </a:t>
            </a:r>
            <a:r>
              <a:rPr lang="en-US" sz="2800" dirty="0" err="1" smtClean="0">
                <a:cs typeface="Calibri" pitchFamily="34" charset="0"/>
              </a:rPr>
              <a:t>Halal</a:t>
            </a:r>
            <a:r>
              <a:rPr lang="en-US" sz="2800" dirty="0" smtClean="0">
                <a:cs typeface="Calibri" pitchFamily="34" charset="0"/>
              </a:rPr>
              <a:t> products.</a:t>
            </a:r>
            <a:endParaRPr lang="en-US" sz="2800" dirty="0">
              <a:cs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3200" dirty="0" smtClean="0">
                <a:solidFill>
                  <a:schemeClr val="tx1">
                    <a:lumMod val="75000"/>
                    <a:lumOff val="25000"/>
                  </a:schemeClr>
                </a:solidFill>
              </a:rPr>
              <a:t>How to correct this challenge?</a:t>
            </a:r>
            <a:endParaRPr lang="ar-KW" sz="3200" dirty="0">
              <a:solidFill>
                <a:schemeClr val="tx1">
                  <a:lumMod val="75000"/>
                  <a:lumOff val="25000"/>
                </a:schemeClr>
              </a:solidFill>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92500" lnSpcReduction="20000"/>
          </a:bodyPr>
          <a:lstStyle/>
          <a:p>
            <a:pPr marL="457200" indent="-457200" algn="just">
              <a:lnSpc>
                <a:spcPct val="150000"/>
              </a:lnSpc>
              <a:defRPr/>
            </a:pPr>
            <a:r>
              <a:rPr lang="en-US" sz="2800" dirty="0" smtClean="0"/>
              <a:t>Most of the so called international </a:t>
            </a:r>
            <a:r>
              <a:rPr lang="en-US" sz="2800" dirty="0" err="1" smtClean="0"/>
              <a:t>Halal</a:t>
            </a:r>
            <a:r>
              <a:rPr lang="en-US" sz="2800" dirty="0" smtClean="0"/>
              <a:t> products are in the hand of </a:t>
            </a:r>
            <a:r>
              <a:rPr lang="en-US" sz="2800" dirty="0" smtClean="0">
                <a:solidFill>
                  <a:srgbClr val="FF0000"/>
                </a:solidFill>
              </a:rPr>
              <a:t>non-Muslims</a:t>
            </a:r>
            <a:r>
              <a:rPr lang="en-US" sz="2800" dirty="0" smtClean="0"/>
              <a:t>.</a:t>
            </a:r>
          </a:p>
          <a:p>
            <a:pPr marL="457200" indent="-457200" algn="just">
              <a:lnSpc>
                <a:spcPct val="150000"/>
              </a:lnSpc>
              <a:defRPr/>
            </a:pPr>
            <a:r>
              <a:rPr lang="en-US" sz="2800" dirty="0" smtClean="0"/>
              <a:t>In the year 2009, </a:t>
            </a:r>
            <a:r>
              <a:rPr lang="en-US" sz="2800" dirty="0" smtClean="0">
                <a:solidFill>
                  <a:srgbClr val="FF0000"/>
                </a:solidFill>
              </a:rPr>
              <a:t>McDonald’s</a:t>
            </a:r>
            <a:r>
              <a:rPr lang="en-US" sz="2800" dirty="0" smtClean="0"/>
              <a:t> in Singapore has seen an influx of eight million customers a year after obtaining a </a:t>
            </a:r>
            <a:r>
              <a:rPr lang="en-US" sz="2800" dirty="0" err="1" smtClean="0"/>
              <a:t>Halal</a:t>
            </a:r>
            <a:r>
              <a:rPr lang="en-US" sz="2800" dirty="0" smtClean="0"/>
              <a:t> certification.</a:t>
            </a:r>
          </a:p>
          <a:p>
            <a:pPr marL="457200" indent="-457200" algn="just">
              <a:lnSpc>
                <a:spcPct val="150000"/>
              </a:lnSpc>
              <a:defRPr/>
            </a:pPr>
            <a:r>
              <a:rPr lang="en-US" sz="2800" dirty="0" smtClean="0"/>
              <a:t>Since being certified </a:t>
            </a:r>
            <a:r>
              <a:rPr lang="en-US" sz="2800" dirty="0" err="1" smtClean="0"/>
              <a:t>Halal</a:t>
            </a:r>
            <a:r>
              <a:rPr lang="en-US" sz="2800" dirty="0" smtClean="0"/>
              <a:t>, </a:t>
            </a:r>
            <a:r>
              <a:rPr lang="en-US" sz="2800" dirty="0" smtClean="0">
                <a:solidFill>
                  <a:srgbClr val="FF0000"/>
                </a:solidFill>
              </a:rPr>
              <a:t>KFC</a:t>
            </a:r>
            <a:r>
              <a:rPr lang="en-US" sz="2800" dirty="0" smtClean="0"/>
              <a:t>, </a:t>
            </a:r>
            <a:r>
              <a:rPr lang="en-US" sz="2800" dirty="0" smtClean="0">
                <a:solidFill>
                  <a:srgbClr val="FF0000"/>
                </a:solidFill>
              </a:rPr>
              <a:t>Burger King </a:t>
            </a:r>
            <a:r>
              <a:rPr lang="en-US" sz="2800" dirty="0" smtClean="0"/>
              <a:t>and </a:t>
            </a:r>
            <a:r>
              <a:rPr lang="en-US" sz="2800" dirty="0" smtClean="0">
                <a:solidFill>
                  <a:srgbClr val="FF0000"/>
                </a:solidFill>
              </a:rPr>
              <a:t>Taco Bell</a:t>
            </a:r>
            <a:r>
              <a:rPr lang="en-US" sz="2800" dirty="0" smtClean="0"/>
              <a:t> have all seen an increase of 20 per cent in customers</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defRPr/>
            </a:pPr>
            <a:r>
              <a:rPr lang="en-US" sz="2800" dirty="0" smtClean="0">
                <a:solidFill>
                  <a:schemeClr val="tx1">
                    <a:lumMod val="75000"/>
                    <a:lumOff val="25000"/>
                  </a:schemeClr>
                </a:solidFill>
              </a:rPr>
              <a:t>6. </a:t>
            </a:r>
            <a:r>
              <a:rPr lang="en-US" sz="2800" dirty="0" err="1" smtClean="0">
                <a:solidFill>
                  <a:schemeClr val="tx1">
                    <a:lumMod val="75000"/>
                    <a:lumOff val="25000"/>
                  </a:schemeClr>
                </a:solidFill>
              </a:rPr>
              <a:t>Halal</a:t>
            </a:r>
            <a:r>
              <a:rPr lang="en-US" sz="2800" dirty="0" smtClean="0">
                <a:solidFill>
                  <a:schemeClr val="tx1">
                    <a:lumMod val="75000"/>
                    <a:lumOff val="25000"/>
                  </a:schemeClr>
                </a:solidFill>
              </a:rPr>
              <a:t> products are in the hand of non-Muslims</a:t>
            </a:r>
            <a:endParaRPr lang="en-US" sz="2800" dirty="0">
              <a:solidFill>
                <a:schemeClr val="tx1">
                  <a:lumMod val="75000"/>
                  <a:lumOff val="25000"/>
                </a:schemeClr>
              </a:solidFill>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0000" lnSpcReduction="20000"/>
          </a:bodyPr>
          <a:lstStyle/>
          <a:p>
            <a:pPr marL="457200" indent="-457200" algn="just">
              <a:lnSpc>
                <a:spcPct val="150000"/>
              </a:lnSpc>
              <a:defRPr/>
            </a:pPr>
            <a:r>
              <a:rPr lang="en-US" sz="2800" dirty="0" smtClean="0"/>
              <a:t>How one can be sure 100% with no doubts, in courtiers other than Malaysia*, that famous food brands owned by non-Muslims are complied with the requirements of the real </a:t>
            </a:r>
            <a:r>
              <a:rPr lang="en-US" sz="2800" dirty="0" err="1" smtClean="0"/>
              <a:t>Halal</a:t>
            </a:r>
            <a:r>
              <a:rPr lang="en-US" sz="2800" dirty="0" smtClean="0"/>
              <a:t>?</a:t>
            </a:r>
          </a:p>
          <a:p>
            <a:pPr marL="457200" indent="-457200" algn="just">
              <a:lnSpc>
                <a:spcPct val="150000"/>
              </a:lnSpc>
              <a:defRPr/>
            </a:pPr>
            <a:r>
              <a:rPr lang="en-US" sz="2800" dirty="0" smtClean="0">
                <a:solidFill>
                  <a:srgbClr val="00B050"/>
                </a:solidFill>
              </a:rPr>
              <a:t>What is the companies’ definition of </a:t>
            </a:r>
            <a:r>
              <a:rPr lang="en-US" sz="2800" dirty="0" err="1" smtClean="0">
                <a:solidFill>
                  <a:srgbClr val="00B050"/>
                </a:solidFill>
              </a:rPr>
              <a:t>Halal</a:t>
            </a:r>
            <a:r>
              <a:rPr lang="en-US" sz="2800" dirty="0" smtClean="0">
                <a:solidFill>
                  <a:srgbClr val="00B050"/>
                </a:solidFill>
              </a:rPr>
              <a:t>?</a:t>
            </a:r>
          </a:p>
          <a:p>
            <a:pPr marL="457200" indent="-457200" algn="just">
              <a:lnSpc>
                <a:spcPct val="150000"/>
              </a:lnSpc>
              <a:defRPr/>
            </a:pPr>
            <a:r>
              <a:rPr lang="en-US" sz="2800" dirty="0" smtClean="0"/>
              <a:t>How is </a:t>
            </a:r>
            <a:r>
              <a:rPr lang="en-US" sz="2800" dirty="0" err="1" smtClean="0"/>
              <a:t>Halal</a:t>
            </a:r>
            <a:r>
              <a:rPr lang="en-US" sz="2800" dirty="0" smtClean="0"/>
              <a:t> is being controlled by these companies? And by Whom?</a:t>
            </a:r>
          </a:p>
          <a:p>
            <a:pPr marL="457200" indent="-457200" algn="just">
              <a:lnSpc>
                <a:spcPct val="150000"/>
              </a:lnSpc>
              <a:defRPr/>
            </a:pPr>
            <a:r>
              <a:rPr lang="en-US" sz="2800" dirty="0" smtClean="0">
                <a:solidFill>
                  <a:srgbClr val="0070C0"/>
                </a:solidFill>
              </a:rPr>
              <a:t>Most of these non-Muslim International food and non-food companies uses stunning, or alcohols, or even </a:t>
            </a:r>
            <a:r>
              <a:rPr lang="en-US" sz="2800" dirty="0" err="1" smtClean="0">
                <a:solidFill>
                  <a:srgbClr val="0070C0"/>
                </a:solidFill>
              </a:rPr>
              <a:t>Najis</a:t>
            </a:r>
            <a:r>
              <a:rPr lang="en-US" sz="2800" dirty="0" smtClean="0">
                <a:solidFill>
                  <a:srgbClr val="0070C0"/>
                </a:solidFill>
              </a:rPr>
              <a:t> materials present in minute amounts in their products. They announced it loudly on their websites, but no one read.</a:t>
            </a:r>
            <a:endParaRPr lang="en-US" sz="2800" dirty="0">
              <a:solidFill>
                <a:srgbClr val="0070C0"/>
              </a:solidFill>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2800" dirty="0" smtClean="0">
                <a:solidFill>
                  <a:schemeClr val="tx1">
                    <a:lumMod val="75000"/>
                    <a:lumOff val="25000"/>
                  </a:schemeClr>
                </a:solidFill>
                <a:latin typeface="Arial" pitchFamily="34" charset="0"/>
              </a:rPr>
              <a:t>Where is the problem?</a:t>
            </a:r>
            <a:r>
              <a:rPr lang="ar-KW" sz="2800" dirty="0" smtClean="0">
                <a:solidFill>
                  <a:schemeClr val="tx1">
                    <a:lumMod val="75000"/>
                    <a:lumOff val="25000"/>
                  </a:schemeClr>
                </a:solidFill>
                <a:latin typeface="Arial" pitchFamily="34" charset="0"/>
              </a:rPr>
              <a:t> </a:t>
            </a:r>
            <a:endParaRPr lang="ar-KW" sz="2800" dirty="0">
              <a:solidFill>
                <a:schemeClr val="tx1">
                  <a:lumMod val="75000"/>
                  <a:lumOff val="25000"/>
                </a:schemeClr>
              </a:solidFill>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
        <p:nvSpPr>
          <p:cNvPr id="15" name="Rectangle 14"/>
          <p:cNvSpPr/>
          <p:nvPr/>
        </p:nvSpPr>
        <p:spPr>
          <a:xfrm>
            <a:off x="381000" y="5500702"/>
            <a:ext cx="8077200" cy="276225"/>
          </a:xfrm>
          <a:prstGeom prst="rect">
            <a:avLst/>
          </a:prstGeom>
        </p:spPr>
        <p:txBody>
          <a:bodyPr>
            <a:spAutoFit/>
          </a:bodyPr>
          <a:lstStyle/>
          <a:p>
            <a:pPr>
              <a:defRPr/>
            </a:pPr>
            <a:r>
              <a:rPr lang="en-US" sz="1200" dirty="0">
                <a:latin typeface="+mn-lt"/>
              </a:rPr>
              <a:t>*The Department of Islamic Development (</a:t>
            </a:r>
            <a:r>
              <a:rPr lang="en-US" sz="1200" dirty="0" err="1">
                <a:latin typeface="+mn-lt"/>
              </a:rPr>
              <a:t>Jakim</a:t>
            </a:r>
            <a:r>
              <a:rPr lang="en-US" sz="1200" dirty="0">
                <a:latin typeface="+mn-lt"/>
              </a:rPr>
              <a:t>), state religious departments (JAIN), and state Islamic councils (MAIN)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itle 1"/>
          <p:cNvSpPr txBox="1">
            <a:spLocks/>
          </p:cNvSpPr>
          <p:nvPr/>
        </p:nvSpPr>
        <p:spPr bwMode="auto">
          <a:xfrm>
            <a:off x="381000" y="1371600"/>
            <a:ext cx="8305800" cy="1981200"/>
          </a:xfrm>
          <a:prstGeom prst="rect">
            <a:avLst/>
          </a:prstGeom>
          <a:gradFill rotWithShape="1">
            <a:gsLst>
              <a:gs pos="0">
                <a:srgbClr val="003F77"/>
              </a:gs>
              <a:gs pos="50000">
                <a:srgbClr val="005FAD"/>
              </a:gs>
              <a:gs pos="100000">
                <a:srgbClr val="0072CE"/>
              </a:gs>
            </a:gsLst>
            <a:lin ang="5400000" scaled="1"/>
          </a:gradFill>
          <a:ln w="9525">
            <a:noFill/>
            <a:miter lim="800000"/>
            <a:headEnd/>
            <a:tailEnd/>
          </a:ln>
        </p:spPr>
        <p:txBody>
          <a:bodyPr/>
          <a:lstStyle/>
          <a:p>
            <a:pPr algn="ctr" rtl="1" eaLnBrk="0" hangingPunct="0">
              <a:lnSpc>
                <a:spcPct val="150000"/>
              </a:lnSpc>
            </a:pPr>
            <a:r>
              <a:rPr lang="en-US" sz="3600" dirty="0">
                <a:solidFill>
                  <a:schemeClr val="bg1"/>
                </a:solidFill>
                <a:latin typeface="Century Gothic" pitchFamily="34" charset="0"/>
                <a:cs typeface="Simplified Arabic" pitchFamily="18" charset="-78"/>
              </a:rPr>
              <a:t>The consumer has the right to know</a:t>
            </a:r>
          </a:p>
          <a:p>
            <a:pPr algn="ctr" rtl="1" eaLnBrk="0" hangingPunct="0">
              <a:lnSpc>
                <a:spcPct val="150000"/>
              </a:lnSpc>
            </a:pPr>
            <a:r>
              <a:rPr lang="ar-KW" sz="3600" dirty="0">
                <a:solidFill>
                  <a:schemeClr val="bg1"/>
                </a:solidFill>
                <a:latin typeface="Century Gothic" pitchFamily="34" charset="0"/>
                <a:cs typeface="Simplified Arabic" pitchFamily="18" charset="-78"/>
              </a:rPr>
              <a:t>من حق المستهلك أن يعرف</a:t>
            </a:r>
          </a:p>
        </p:txBody>
      </p:sp>
      <p:sp>
        <p:nvSpPr>
          <p:cNvPr id="10" name="Title 1"/>
          <p:cNvSpPr txBox="1">
            <a:spLocks/>
          </p:cNvSpPr>
          <p:nvPr/>
        </p:nvSpPr>
        <p:spPr bwMode="auto">
          <a:xfrm>
            <a:off x="381000" y="3581400"/>
            <a:ext cx="8305800" cy="1371600"/>
          </a:xfrm>
          <a:prstGeom prst="rect">
            <a:avLst/>
          </a:prstGeom>
          <a:solidFill>
            <a:srgbClr val="7030A0"/>
          </a:solidFill>
          <a:ln w="9525">
            <a:noFill/>
            <a:miter lim="800000"/>
            <a:headEnd/>
            <a:tailEnd/>
          </a:ln>
        </p:spPr>
        <p:txBody>
          <a:bodyPr/>
          <a:lstStyle/>
          <a:p>
            <a:pPr algn="ctr" rtl="1" eaLnBrk="0" hangingPunct="0">
              <a:lnSpc>
                <a:spcPct val="150000"/>
              </a:lnSpc>
            </a:pPr>
            <a:r>
              <a:rPr lang="en-US" sz="2400" dirty="0">
                <a:solidFill>
                  <a:schemeClr val="bg1"/>
                </a:solidFill>
                <a:latin typeface="Century Gothic" pitchFamily="34" charset="0"/>
                <a:cs typeface="Simplified Arabic" pitchFamily="18" charset="-78"/>
              </a:rPr>
              <a:t>And deliberately consumers are made not to know</a:t>
            </a:r>
          </a:p>
          <a:p>
            <a:pPr algn="ctr" rtl="1" eaLnBrk="0" hangingPunct="0">
              <a:lnSpc>
                <a:spcPct val="150000"/>
              </a:lnSpc>
            </a:pPr>
            <a:r>
              <a:rPr lang="ar-KW" sz="2400" dirty="0">
                <a:solidFill>
                  <a:schemeClr val="bg1"/>
                </a:solidFill>
                <a:latin typeface="Century Gothic" pitchFamily="34" charset="0"/>
                <a:cs typeface="Simplified Arabic" pitchFamily="18" charset="-78"/>
              </a:rPr>
              <a:t>ويتم عمداً جعل المستهلك لا يعرف</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85000" lnSpcReduction="10000"/>
          </a:bodyPr>
          <a:lstStyle/>
          <a:p>
            <a:pPr marL="457200" indent="-457200" algn="just">
              <a:lnSpc>
                <a:spcPct val="200000"/>
              </a:lnSpc>
              <a:defRPr/>
            </a:pPr>
            <a:r>
              <a:rPr lang="en-US" sz="2800" dirty="0" smtClean="0">
                <a:cs typeface="Calibri" pitchFamily="34" charset="0"/>
              </a:rPr>
              <a:t>Increase the awareness of Muslim consumers of the view of </a:t>
            </a:r>
            <a:r>
              <a:rPr lang="en-US" sz="2800" dirty="0" err="1" smtClean="0">
                <a:cs typeface="Calibri" pitchFamily="34" charset="0"/>
              </a:rPr>
              <a:t>Halal</a:t>
            </a:r>
            <a:r>
              <a:rPr lang="en-US" sz="2800" dirty="0" smtClean="0">
                <a:cs typeface="Calibri" pitchFamily="34" charset="0"/>
              </a:rPr>
              <a:t> by non-Muslim and by local government regulations.</a:t>
            </a:r>
          </a:p>
          <a:p>
            <a:pPr marL="457200" indent="-457200" algn="just">
              <a:lnSpc>
                <a:spcPct val="200000"/>
              </a:lnSpc>
              <a:defRPr/>
            </a:pPr>
            <a:r>
              <a:rPr lang="en-US" sz="2800" dirty="0" smtClean="0">
                <a:cs typeface="Calibri" pitchFamily="34" charset="0"/>
              </a:rPr>
              <a:t> Muslim governments must interfere to request the real </a:t>
            </a:r>
            <a:r>
              <a:rPr lang="en-US" sz="2800" dirty="0" err="1" smtClean="0">
                <a:cs typeface="Calibri" pitchFamily="34" charset="0"/>
              </a:rPr>
              <a:t>Halal</a:t>
            </a:r>
            <a:r>
              <a:rPr lang="en-US" sz="2800" dirty="0" smtClean="0">
                <a:cs typeface="Calibri" pitchFamily="34" charset="0"/>
              </a:rPr>
              <a:t> on imported products.</a:t>
            </a:r>
          </a:p>
          <a:p>
            <a:pPr marL="457200" indent="-457200" algn="just">
              <a:lnSpc>
                <a:spcPct val="200000"/>
              </a:lnSpc>
              <a:defRPr/>
            </a:pPr>
            <a:r>
              <a:rPr lang="en-US" sz="2800" dirty="0" smtClean="0">
                <a:cs typeface="Calibri" pitchFamily="34" charset="0"/>
              </a:rPr>
              <a:t>Only approved accredited </a:t>
            </a:r>
            <a:r>
              <a:rPr lang="en-US" sz="2800" dirty="0" err="1" smtClean="0">
                <a:cs typeface="Calibri" pitchFamily="34" charset="0"/>
              </a:rPr>
              <a:t>Halal</a:t>
            </a:r>
            <a:r>
              <a:rPr lang="en-US" sz="2800" dirty="0" smtClean="0">
                <a:cs typeface="Calibri" pitchFamily="34" charset="0"/>
              </a:rPr>
              <a:t> Certification Bodies should certify international </a:t>
            </a:r>
            <a:r>
              <a:rPr lang="en-US" sz="2800" dirty="0" err="1" smtClean="0">
                <a:cs typeface="Calibri" pitchFamily="34" charset="0"/>
              </a:rPr>
              <a:t>Halal</a:t>
            </a:r>
            <a:r>
              <a:rPr lang="en-US" sz="2800" dirty="0" smtClean="0">
                <a:cs typeface="Calibri" pitchFamily="34" charset="0"/>
              </a:rPr>
              <a:t> products as </a:t>
            </a:r>
            <a:r>
              <a:rPr lang="en-US" sz="2800" dirty="0" err="1" smtClean="0">
                <a:cs typeface="Calibri" pitchFamily="34" charset="0"/>
              </a:rPr>
              <a:t>Halal</a:t>
            </a:r>
            <a:r>
              <a:rPr lang="en-US" sz="2800" dirty="0" smtClean="0">
                <a:cs typeface="Calibri" pitchFamily="34" charset="0"/>
              </a:rPr>
              <a:t>.</a:t>
            </a:r>
            <a:endParaRPr lang="en-US" sz="2800" dirty="0">
              <a:cs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2800" dirty="0" smtClean="0">
                <a:solidFill>
                  <a:schemeClr val="tx1">
                    <a:lumMod val="75000"/>
                    <a:lumOff val="25000"/>
                  </a:schemeClr>
                </a:solidFill>
              </a:rPr>
              <a:t>How to correct this challenge?</a:t>
            </a:r>
            <a:endParaRPr lang="ar-KW" sz="2800" dirty="0">
              <a:solidFill>
                <a:schemeClr val="tx1">
                  <a:lumMod val="75000"/>
                  <a:lumOff val="25000"/>
                </a:schemeClr>
              </a:solidFill>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92500"/>
          </a:bodyPr>
          <a:lstStyle/>
          <a:p>
            <a:pPr marL="457200" indent="-457200" algn="just">
              <a:lnSpc>
                <a:spcPct val="150000"/>
              </a:lnSpc>
              <a:defRPr/>
            </a:pPr>
            <a:r>
              <a:rPr lang="en-US" sz="2800" dirty="0" smtClean="0"/>
              <a:t>Muslim governments are too confident with their </a:t>
            </a:r>
            <a:r>
              <a:rPr lang="en-US" sz="2800" dirty="0" err="1" smtClean="0"/>
              <a:t>Halal</a:t>
            </a:r>
            <a:r>
              <a:rPr lang="en-US" sz="2800" dirty="0" smtClean="0"/>
              <a:t> control agencies that in reality are too ignorance of what the real </a:t>
            </a:r>
            <a:r>
              <a:rPr lang="en-US" sz="2800" dirty="0" err="1" smtClean="0"/>
              <a:t>Halal</a:t>
            </a:r>
            <a:r>
              <a:rPr lang="en-US" sz="2800" dirty="0" smtClean="0"/>
              <a:t> is or how to control it.</a:t>
            </a:r>
          </a:p>
          <a:p>
            <a:pPr marL="457200" indent="-457200" algn="just">
              <a:lnSpc>
                <a:spcPct val="150000"/>
              </a:lnSpc>
              <a:defRPr/>
            </a:pPr>
            <a:r>
              <a:rPr lang="en-US" sz="2800" dirty="0" smtClean="0"/>
              <a:t>Being a member of </a:t>
            </a:r>
            <a:r>
              <a:rPr lang="en-US" sz="2800" dirty="0" err="1" smtClean="0"/>
              <a:t>Halal</a:t>
            </a:r>
            <a:r>
              <a:rPr lang="en-US" sz="2800" dirty="0" smtClean="0"/>
              <a:t> committees, or attending </a:t>
            </a:r>
            <a:r>
              <a:rPr lang="en-US" sz="2800" dirty="0" err="1" smtClean="0"/>
              <a:t>Halal</a:t>
            </a:r>
            <a:r>
              <a:rPr lang="en-US" sz="2800" dirty="0" smtClean="0"/>
              <a:t> conferences or </a:t>
            </a:r>
            <a:r>
              <a:rPr lang="en-US" sz="2800" dirty="0" err="1" smtClean="0"/>
              <a:t>Halal</a:t>
            </a:r>
            <a:r>
              <a:rPr lang="en-US" sz="2800" dirty="0" smtClean="0"/>
              <a:t> trainings courses will not make some one expert on </a:t>
            </a:r>
            <a:r>
              <a:rPr lang="en-US" sz="2800" dirty="0" err="1" smtClean="0"/>
              <a:t>Halal</a:t>
            </a:r>
            <a:r>
              <a:rPr lang="en-US" sz="2800" dirty="0" smtClean="0"/>
              <a:t>, and individuals should investigate and search for what is the real </a:t>
            </a:r>
            <a:r>
              <a:rPr lang="en-US" sz="2800" dirty="0" err="1" smtClean="0"/>
              <a:t>Halal</a:t>
            </a:r>
            <a:r>
              <a:rPr lang="en-US" sz="2800" dirty="0" smtClean="0"/>
              <a:t>.</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defRPr/>
            </a:pPr>
            <a:r>
              <a:rPr lang="en-US" sz="2000" b="1" dirty="0" smtClean="0">
                <a:solidFill>
                  <a:schemeClr val="tx1">
                    <a:lumMod val="75000"/>
                    <a:lumOff val="25000"/>
                  </a:schemeClr>
                </a:solidFill>
              </a:rPr>
              <a:t>7. Muslim governments are falsely too confident with their </a:t>
            </a:r>
            <a:r>
              <a:rPr lang="en-US" sz="2000" b="1" dirty="0" err="1" smtClean="0">
                <a:solidFill>
                  <a:schemeClr val="tx1">
                    <a:lumMod val="75000"/>
                    <a:lumOff val="25000"/>
                  </a:schemeClr>
                </a:solidFill>
              </a:rPr>
              <a:t>Halal</a:t>
            </a:r>
            <a:r>
              <a:rPr lang="en-US" sz="2000" b="1" dirty="0" smtClean="0">
                <a:solidFill>
                  <a:schemeClr val="tx1">
                    <a:lumMod val="75000"/>
                    <a:lumOff val="25000"/>
                  </a:schemeClr>
                </a:solidFill>
              </a:rPr>
              <a:t> control</a:t>
            </a:r>
            <a:endParaRPr lang="en-US" sz="2000" b="1" dirty="0">
              <a:solidFill>
                <a:schemeClr val="tx1">
                  <a:lumMod val="75000"/>
                  <a:lumOff val="25000"/>
                </a:schemeClr>
              </a:solidFill>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85000" lnSpcReduction="10000"/>
          </a:bodyPr>
          <a:lstStyle/>
          <a:p>
            <a:pPr marL="457200" indent="-457200" algn="just">
              <a:lnSpc>
                <a:spcPct val="200000"/>
              </a:lnSpc>
              <a:defRPr/>
            </a:pPr>
            <a:r>
              <a:rPr lang="en-US" sz="2800" dirty="0" smtClean="0"/>
              <a:t>Government control agencies have little information on what products (food and non-food) should be analyzed for </a:t>
            </a:r>
            <a:r>
              <a:rPr lang="en-US" sz="2800" dirty="0" err="1" smtClean="0"/>
              <a:t>Halal</a:t>
            </a:r>
            <a:r>
              <a:rPr lang="en-US" sz="2800" dirty="0" smtClean="0"/>
              <a:t>, what ingredients should be under question, and what protocol to follow in laboratory for </a:t>
            </a:r>
            <a:r>
              <a:rPr lang="en-US" sz="2800" dirty="0" err="1" smtClean="0"/>
              <a:t>Halal</a:t>
            </a:r>
            <a:r>
              <a:rPr lang="en-US" sz="2800" dirty="0" smtClean="0"/>
              <a:t> analysis.</a:t>
            </a:r>
          </a:p>
          <a:p>
            <a:pPr marL="457200" indent="-457200" algn="just">
              <a:lnSpc>
                <a:spcPct val="200000"/>
              </a:lnSpc>
              <a:defRPr/>
            </a:pPr>
            <a:r>
              <a:rPr lang="en-US" sz="2800" dirty="0" smtClean="0"/>
              <a:t>One always hear: we have good </a:t>
            </a:r>
            <a:r>
              <a:rPr lang="en-US" sz="2800" dirty="0" err="1" smtClean="0"/>
              <a:t>Halal</a:t>
            </a:r>
            <a:r>
              <a:rPr lang="en-US" sz="2800" dirty="0" smtClean="0"/>
              <a:t> control</a:t>
            </a:r>
            <a:r>
              <a:rPr lang="ar-KW" sz="2800" b="1" baseline="30000" dirty="0" smtClean="0">
                <a:solidFill>
                  <a:srgbClr val="FF0000"/>
                </a:solidFill>
              </a:rPr>
              <a:t>1</a:t>
            </a:r>
            <a:r>
              <a:rPr lang="en-US" sz="2800" dirty="0" smtClean="0"/>
              <a:t>, every thing is fine</a:t>
            </a:r>
            <a:r>
              <a:rPr lang="ar-KW" sz="2800" b="1" baseline="30000" dirty="0" smtClean="0">
                <a:solidFill>
                  <a:srgbClr val="FF0000"/>
                </a:solidFill>
              </a:rPr>
              <a:t>2</a:t>
            </a:r>
            <a:r>
              <a:rPr lang="en-US" sz="2800" dirty="0" smtClean="0"/>
              <a:t>,  (</a:t>
            </a:r>
            <a:r>
              <a:rPr lang="en-US" sz="2800" dirty="0" err="1" smtClean="0"/>
              <a:t>Mafee</a:t>
            </a:r>
            <a:r>
              <a:rPr lang="en-US" sz="2800" dirty="0" smtClean="0"/>
              <a:t> </a:t>
            </a:r>
            <a:r>
              <a:rPr lang="en-US" sz="2800" dirty="0" err="1" smtClean="0"/>
              <a:t>Mushkelah</a:t>
            </a:r>
            <a:r>
              <a:rPr lang="en-US" sz="2800" dirty="0" smtClean="0"/>
              <a:t>) or we do not need help</a:t>
            </a:r>
            <a:r>
              <a:rPr lang="en-US" sz="2800" b="1" baseline="30000" dirty="0" smtClean="0">
                <a:solidFill>
                  <a:srgbClr val="FF0000"/>
                </a:solidFill>
              </a:rPr>
              <a:t>3</a:t>
            </a:r>
            <a:r>
              <a:rPr lang="en-US" sz="2800" dirty="0" smtClean="0"/>
              <a:t>. </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2800" dirty="0" smtClean="0">
                <a:latin typeface="Arial" pitchFamily="34" charset="0"/>
              </a:rPr>
              <a:t>Where is the problem?</a:t>
            </a:r>
            <a:r>
              <a:rPr lang="ar-KW" sz="2800" dirty="0" smtClean="0">
                <a:latin typeface="Arial" pitchFamily="34" charset="0"/>
              </a:rPr>
              <a:t> </a:t>
            </a:r>
            <a:endParaRPr lang="ar-KW" sz="28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0000" lnSpcReduction="20000"/>
          </a:bodyPr>
          <a:lstStyle/>
          <a:p>
            <a:pPr marL="457200" indent="-457200" algn="just">
              <a:lnSpc>
                <a:spcPct val="250000"/>
              </a:lnSpc>
              <a:defRPr/>
            </a:pPr>
            <a:r>
              <a:rPr lang="en-US" sz="2800" dirty="0" smtClean="0">
                <a:cs typeface="Calibri" pitchFamily="34" charset="0"/>
              </a:rPr>
              <a:t>Increase awareness of the real </a:t>
            </a:r>
            <a:r>
              <a:rPr lang="en-US" sz="2800" dirty="0" err="1" smtClean="0">
                <a:cs typeface="Calibri" pitchFamily="34" charset="0"/>
              </a:rPr>
              <a:t>Halal</a:t>
            </a:r>
            <a:r>
              <a:rPr lang="en-US" sz="2800" dirty="0" smtClean="0">
                <a:cs typeface="Calibri" pitchFamily="34" charset="0"/>
              </a:rPr>
              <a:t> among </a:t>
            </a:r>
            <a:r>
              <a:rPr lang="en-US" sz="2800" dirty="0" err="1" smtClean="0"/>
              <a:t>Halal</a:t>
            </a:r>
            <a:r>
              <a:rPr lang="en-US" sz="2800" dirty="0" smtClean="0"/>
              <a:t> control agencies</a:t>
            </a:r>
            <a:r>
              <a:rPr lang="en-US" sz="2800" dirty="0" smtClean="0">
                <a:cs typeface="Calibri" pitchFamily="34" charset="0"/>
              </a:rPr>
              <a:t>.</a:t>
            </a:r>
          </a:p>
          <a:p>
            <a:pPr marL="457200" indent="-457200" algn="just">
              <a:lnSpc>
                <a:spcPct val="250000"/>
              </a:lnSpc>
              <a:defRPr/>
            </a:pPr>
            <a:r>
              <a:rPr lang="en-US" sz="2800" dirty="0" smtClean="0">
                <a:cs typeface="Calibri" pitchFamily="34" charset="0"/>
              </a:rPr>
              <a:t>Collaborate with international </a:t>
            </a:r>
            <a:r>
              <a:rPr lang="en-US" sz="2800" dirty="0" err="1" smtClean="0">
                <a:cs typeface="Calibri" pitchFamily="34" charset="0"/>
              </a:rPr>
              <a:t>Halal</a:t>
            </a:r>
            <a:r>
              <a:rPr lang="en-US" sz="2800" dirty="0" smtClean="0">
                <a:cs typeface="Calibri" pitchFamily="34" charset="0"/>
              </a:rPr>
              <a:t> certification bodies to control </a:t>
            </a:r>
            <a:r>
              <a:rPr lang="en-US" sz="2800" dirty="0" err="1" smtClean="0">
                <a:cs typeface="Calibri" pitchFamily="34" charset="0"/>
              </a:rPr>
              <a:t>Halal</a:t>
            </a:r>
            <a:r>
              <a:rPr lang="en-US" sz="2800" dirty="0" smtClean="0">
                <a:cs typeface="Calibri" pitchFamily="34" charset="0"/>
              </a:rPr>
              <a:t> in Muslim countries to name but few: HFFIA and </a:t>
            </a:r>
            <a:r>
              <a:rPr lang="en-US" sz="2800" dirty="0" err="1" smtClean="0">
                <a:cs typeface="Calibri" pitchFamily="34" charset="0"/>
              </a:rPr>
              <a:t>Halal</a:t>
            </a:r>
            <a:r>
              <a:rPr lang="en-US" sz="2800" dirty="0" smtClean="0">
                <a:cs typeface="Calibri" pitchFamily="34" charset="0"/>
              </a:rPr>
              <a:t> correct of Holland, HMC, EHDA, and </a:t>
            </a:r>
            <a:r>
              <a:rPr lang="en-US" sz="2800" dirty="0" err="1" smtClean="0">
                <a:cs typeface="Calibri" pitchFamily="34" charset="0"/>
              </a:rPr>
              <a:t>Halal</a:t>
            </a:r>
            <a:r>
              <a:rPr lang="en-US" sz="2800" dirty="0" smtClean="0">
                <a:cs typeface="Calibri" pitchFamily="34" charset="0"/>
              </a:rPr>
              <a:t> Assurance of UK, </a:t>
            </a:r>
            <a:r>
              <a:rPr lang="en-US" sz="2800" dirty="0" err="1" smtClean="0">
                <a:cs typeface="Calibri" pitchFamily="34" charset="0"/>
              </a:rPr>
              <a:t>Halal</a:t>
            </a:r>
            <a:r>
              <a:rPr lang="en-US" sz="2800" dirty="0" smtClean="0">
                <a:cs typeface="Calibri" pitchFamily="34" charset="0"/>
              </a:rPr>
              <a:t> control of Germany, and </a:t>
            </a:r>
            <a:r>
              <a:rPr lang="en-US" sz="2800" dirty="0" err="1" smtClean="0">
                <a:cs typeface="Calibri" pitchFamily="34" charset="0"/>
              </a:rPr>
              <a:t>Halal</a:t>
            </a:r>
            <a:r>
              <a:rPr lang="en-US" sz="2800" dirty="0" smtClean="0">
                <a:cs typeface="Calibri" pitchFamily="34" charset="0"/>
              </a:rPr>
              <a:t> </a:t>
            </a:r>
            <a:r>
              <a:rPr lang="en-US" sz="2800" dirty="0" err="1" smtClean="0">
                <a:cs typeface="Calibri" pitchFamily="34" charset="0"/>
              </a:rPr>
              <a:t>Verif</a:t>
            </a:r>
            <a:r>
              <a:rPr lang="en-US" sz="2800" dirty="0" smtClean="0">
                <a:cs typeface="Calibri" pitchFamily="34" charset="0"/>
              </a:rPr>
              <a:t>, AVS, </a:t>
            </a:r>
            <a:r>
              <a:rPr lang="en-US" sz="2800" dirty="0" err="1" smtClean="0">
                <a:cs typeface="Calibri" pitchFamily="34" charset="0"/>
              </a:rPr>
              <a:t>Halal</a:t>
            </a:r>
            <a:r>
              <a:rPr lang="en-US" sz="2800" dirty="0" smtClean="0">
                <a:cs typeface="Calibri" pitchFamily="34" charset="0"/>
              </a:rPr>
              <a:t> service and WMCO/ASIDCOM of France, IFANCA of USA, and GIMDES from Turkey.</a:t>
            </a:r>
            <a:endParaRPr lang="en-US" sz="2800" b="1" dirty="0">
              <a:cs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2800" dirty="0" smtClean="0">
                <a:solidFill>
                  <a:schemeClr val="tx1">
                    <a:lumMod val="75000"/>
                    <a:lumOff val="25000"/>
                  </a:schemeClr>
                </a:solidFill>
              </a:rPr>
              <a:t>How to correct this challenge?</a:t>
            </a:r>
            <a:endParaRPr lang="ar-KW" sz="2800" dirty="0">
              <a:solidFill>
                <a:schemeClr val="tx1">
                  <a:lumMod val="75000"/>
                  <a:lumOff val="25000"/>
                </a:schemeClr>
              </a:solidFill>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85000" lnSpcReduction="10000"/>
          </a:bodyPr>
          <a:lstStyle/>
          <a:p>
            <a:pPr marL="457200" indent="-457200" algn="just">
              <a:lnSpc>
                <a:spcPct val="200000"/>
              </a:lnSpc>
              <a:defRPr/>
            </a:pPr>
            <a:r>
              <a:rPr lang="en-US" sz="2800" dirty="0" smtClean="0"/>
              <a:t>Few international conferences and workshops on the permissibility of the </a:t>
            </a:r>
            <a:r>
              <a:rPr lang="en-US" sz="2800" b="1" dirty="0" smtClean="0">
                <a:solidFill>
                  <a:srgbClr val="FF0000"/>
                </a:solidFill>
              </a:rPr>
              <a:t>consumption</a:t>
            </a:r>
            <a:r>
              <a:rPr lang="en-US" sz="2800" dirty="0" smtClean="0"/>
              <a:t> or </a:t>
            </a:r>
            <a:r>
              <a:rPr lang="en-US" sz="2800" b="1" dirty="0" smtClean="0">
                <a:solidFill>
                  <a:srgbClr val="FF0000"/>
                </a:solidFill>
              </a:rPr>
              <a:t>the use </a:t>
            </a:r>
            <a:r>
              <a:rPr lang="en-US" sz="2800" dirty="0" smtClean="0"/>
              <a:t>of certain </a:t>
            </a:r>
            <a:r>
              <a:rPr lang="en-US" sz="2800" b="1" dirty="0" smtClean="0">
                <a:solidFill>
                  <a:srgbClr val="FF0000"/>
                </a:solidFill>
              </a:rPr>
              <a:t>practices</a:t>
            </a:r>
            <a:r>
              <a:rPr lang="en-US" sz="2800" dirty="0" smtClean="0"/>
              <a:t> in productions of </a:t>
            </a:r>
            <a:r>
              <a:rPr lang="en-US" sz="2800" dirty="0" err="1" smtClean="0"/>
              <a:t>Halal</a:t>
            </a:r>
            <a:r>
              <a:rPr lang="en-US" sz="2800" dirty="0" smtClean="0"/>
              <a:t> products, or </a:t>
            </a:r>
            <a:r>
              <a:rPr lang="en-US" sz="2800" b="1" dirty="0" smtClean="0">
                <a:solidFill>
                  <a:srgbClr val="FF0000"/>
                </a:solidFill>
              </a:rPr>
              <a:t>the use of non </a:t>
            </a:r>
            <a:r>
              <a:rPr lang="en-US" sz="2800" b="1" dirty="0" err="1" smtClean="0">
                <a:solidFill>
                  <a:srgbClr val="FF0000"/>
                </a:solidFill>
              </a:rPr>
              <a:t>Halal</a:t>
            </a:r>
            <a:r>
              <a:rPr lang="en-US" sz="2800" b="1" dirty="0" smtClean="0">
                <a:solidFill>
                  <a:srgbClr val="FF0000"/>
                </a:solidFill>
              </a:rPr>
              <a:t> ingredients </a:t>
            </a:r>
            <a:r>
              <a:rPr lang="en-US" sz="2800" dirty="0" smtClean="0"/>
              <a:t>in food and non-food items has shown that </a:t>
            </a:r>
            <a:r>
              <a:rPr lang="en-US" sz="2800" b="1" dirty="0" smtClean="0">
                <a:solidFill>
                  <a:srgbClr val="00B0F0"/>
                </a:solidFill>
              </a:rPr>
              <a:t>they approve the deliberate manipulation</a:t>
            </a:r>
            <a:r>
              <a:rPr lang="en-US" sz="2800" dirty="0" smtClean="0"/>
              <a:t> of </a:t>
            </a:r>
            <a:r>
              <a:rPr lang="en-US" sz="2800" b="1" dirty="0" err="1" smtClean="0">
                <a:solidFill>
                  <a:srgbClr val="0070C0"/>
                </a:solidFill>
              </a:rPr>
              <a:t>Haram</a:t>
            </a:r>
            <a:r>
              <a:rPr lang="en-US" sz="2800" b="1" dirty="0" smtClean="0">
                <a:solidFill>
                  <a:srgbClr val="0070C0"/>
                </a:solidFill>
              </a:rPr>
              <a:t> practices</a:t>
            </a:r>
            <a:r>
              <a:rPr lang="en-US" sz="2800" dirty="0" smtClean="0">
                <a:solidFill>
                  <a:srgbClr val="0070C0"/>
                </a:solidFill>
              </a:rPr>
              <a:t> or </a:t>
            </a:r>
            <a:r>
              <a:rPr lang="en-US" sz="2800" b="1" dirty="0" smtClean="0">
                <a:solidFill>
                  <a:srgbClr val="0070C0"/>
                </a:solidFill>
              </a:rPr>
              <a:t>acts on </a:t>
            </a:r>
            <a:r>
              <a:rPr lang="en-US" sz="2800" b="1" dirty="0" err="1" smtClean="0">
                <a:solidFill>
                  <a:srgbClr val="0070C0"/>
                </a:solidFill>
              </a:rPr>
              <a:t>Haram</a:t>
            </a:r>
            <a:r>
              <a:rPr lang="en-US" sz="2800" b="1" dirty="0" smtClean="0">
                <a:solidFill>
                  <a:srgbClr val="0070C0"/>
                </a:solidFill>
              </a:rPr>
              <a:t> ingredients </a:t>
            </a:r>
            <a:r>
              <a:rPr lang="en-US" sz="2800" dirty="0" smtClean="0"/>
              <a:t>to make them </a:t>
            </a:r>
            <a:r>
              <a:rPr lang="en-US" sz="2800" dirty="0" err="1" smtClean="0"/>
              <a:t>Halal</a:t>
            </a:r>
            <a:r>
              <a:rPr lang="en-US" sz="2800" dirty="0" smtClean="0"/>
              <a:t>. </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defRPr/>
            </a:pPr>
            <a:r>
              <a:rPr lang="en-US" sz="2000" b="1" dirty="0" smtClean="0">
                <a:solidFill>
                  <a:schemeClr val="tx1">
                    <a:lumMod val="75000"/>
                    <a:lumOff val="25000"/>
                  </a:schemeClr>
                </a:solidFill>
              </a:rPr>
              <a:t>8. </a:t>
            </a:r>
            <a:r>
              <a:rPr lang="en-US" sz="2000" b="1" dirty="0" err="1" smtClean="0">
                <a:solidFill>
                  <a:schemeClr val="tx1">
                    <a:lumMod val="75000"/>
                    <a:lumOff val="25000"/>
                  </a:schemeClr>
                </a:solidFill>
              </a:rPr>
              <a:t>Ifta</a:t>
            </a:r>
            <a:r>
              <a:rPr lang="en-US" sz="2000" b="1" dirty="0" smtClean="0">
                <a:solidFill>
                  <a:schemeClr val="tx1">
                    <a:lumMod val="75000"/>
                    <a:lumOff val="25000"/>
                  </a:schemeClr>
                </a:solidFill>
              </a:rPr>
              <a:t> agencies are less qualified to deliver religious </a:t>
            </a:r>
            <a:r>
              <a:rPr lang="en-US" sz="2000" b="1" dirty="0" err="1" smtClean="0">
                <a:solidFill>
                  <a:schemeClr val="tx1">
                    <a:lumMod val="75000"/>
                    <a:lumOff val="25000"/>
                  </a:schemeClr>
                </a:solidFill>
              </a:rPr>
              <a:t>Fatwas</a:t>
            </a:r>
            <a:r>
              <a:rPr lang="ar-KW" sz="2000" b="1" dirty="0" smtClean="0">
                <a:solidFill>
                  <a:schemeClr val="tx1">
                    <a:lumMod val="75000"/>
                    <a:lumOff val="25000"/>
                  </a:schemeClr>
                </a:solidFill>
              </a:rPr>
              <a:t> </a:t>
            </a:r>
            <a:r>
              <a:rPr lang="en-US" sz="2000" b="1" dirty="0" smtClean="0">
                <a:solidFill>
                  <a:schemeClr val="tx1">
                    <a:lumMod val="75000"/>
                    <a:lumOff val="25000"/>
                  </a:schemeClr>
                </a:solidFill>
              </a:rPr>
              <a:t> on </a:t>
            </a:r>
            <a:r>
              <a:rPr lang="en-US" sz="2000" b="1" dirty="0" err="1" smtClean="0">
                <a:solidFill>
                  <a:schemeClr val="tx1">
                    <a:lumMod val="75000"/>
                    <a:lumOff val="25000"/>
                  </a:schemeClr>
                </a:solidFill>
              </a:rPr>
              <a:t>Halal</a:t>
            </a:r>
            <a:endParaRPr lang="en-US" sz="2000" b="1" dirty="0">
              <a:solidFill>
                <a:schemeClr val="tx1">
                  <a:lumMod val="75000"/>
                  <a:lumOff val="25000"/>
                </a:schemeClr>
              </a:solidFill>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0000" lnSpcReduction="20000"/>
          </a:bodyPr>
          <a:lstStyle/>
          <a:p>
            <a:pPr algn="just">
              <a:lnSpc>
                <a:spcPct val="150000"/>
              </a:lnSpc>
              <a:defRPr/>
            </a:pPr>
            <a:r>
              <a:rPr lang="en-US" sz="2800" dirty="0" smtClean="0"/>
              <a:t>Official </a:t>
            </a:r>
            <a:r>
              <a:rPr lang="en-US" sz="2800" dirty="0" err="1" smtClean="0"/>
              <a:t>Ifta</a:t>
            </a:r>
            <a:r>
              <a:rPr lang="en-US" sz="2800" dirty="0" smtClean="0"/>
              <a:t> agencies have shown to be less qualified to deliver religious </a:t>
            </a:r>
            <a:r>
              <a:rPr lang="en-US" sz="2800" dirty="0" err="1" smtClean="0"/>
              <a:t>Fatwas</a:t>
            </a:r>
            <a:r>
              <a:rPr lang="en-US" sz="2800" dirty="0" smtClean="0"/>
              <a:t> on emerging contemporary issues on </a:t>
            </a:r>
            <a:r>
              <a:rPr lang="en-US" sz="2800" dirty="0" err="1" smtClean="0"/>
              <a:t>Halal</a:t>
            </a:r>
            <a:r>
              <a:rPr lang="en-US" sz="2800" dirty="0" smtClean="0"/>
              <a:t> like stunning</a:t>
            </a:r>
            <a:r>
              <a:rPr lang="en-US" sz="2800" b="1" baseline="30000" dirty="0" smtClean="0">
                <a:solidFill>
                  <a:srgbClr val="FF0000"/>
                </a:solidFill>
              </a:rPr>
              <a:t>1</a:t>
            </a:r>
            <a:r>
              <a:rPr lang="en-US" sz="2800" dirty="0" smtClean="0"/>
              <a:t>, mechanical slaughtering</a:t>
            </a:r>
            <a:r>
              <a:rPr lang="en-US" sz="2800" b="1" baseline="30000" dirty="0" smtClean="0">
                <a:solidFill>
                  <a:srgbClr val="FF0000"/>
                </a:solidFill>
              </a:rPr>
              <a:t>2</a:t>
            </a:r>
            <a:r>
              <a:rPr lang="en-US" sz="2800" dirty="0" smtClean="0"/>
              <a:t>, presence of alcohol</a:t>
            </a:r>
            <a:r>
              <a:rPr lang="en-US" sz="2800" b="1" baseline="30000" dirty="0" smtClean="0">
                <a:solidFill>
                  <a:srgbClr val="FF0000"/>
                </a:solidFill>
              </a:rPr>
              <a:t>3</a:t>
            </a:r>
            <a:r>
              <a:rPr lang="en-US" sz="2800" dirty="0" smtClean="0"/>
              <a:t>, and have disputable stand on what is or what is not a transformed material from </a:t>
            </a:r>
            <a:r>
              <a:rPr lang="en-US" sz="2800" dirty="0" err="1" smtClean="0"/>
              <a:t>Najis</a:t>
            </a:r>
            <a:r>
              <a:rPr lang="en-US" sz="2800" dirty="0" smtClean="0"/>
              <a:t> sources</a:t>
            </a:r>
            <a:r>
              <a:rPr lang="en-US" sz="2800" b="1" baseline="30000" dirty="0" smtClean="0">
                <a:solidFill>
                  <a:srgbClr val="FF0000"/>
                </a:solidFill>
              </a:rPr>
              <a:t>4</a:t>
            </a:r>
            <a:r>
              <a:rPr lang="en-US" sz="2800" dirty="0" smtClean="0"/>
              <a:t>. </a:t>
            </a:r>
          </a:p>
          <a:p>
            <a:pPr algn="just">
              <a:lnSpc>
                <a:spcPct val="150000"/>
              </a:lnSpc>
              <a:defRPr/>
            </a:pPr>
            <a:r>
              <a:rPr lang="en-US" sz="2800" dirty="0" smtClean="0"/>
              <a:t>Individual sheikhs (i.e. religious figures) some times give wrong </a:t>
            </a:r>
            <a:r>
              <a:rPr lang="en-US" sz="2800" dirty="0" err="1" smtClean="0"/>
              <a:t>Fatwas</a:t>
            </a:r>
            <a:r>
              <a:rPr lang="en-US" sz="2800" dirty="0" smtClean="0"/>
              <a:t> on </a:t>
            </a:r>
            <a:r>
              <a:rPr lang="en-US" sz="2800" dirty="0" err="1" smtClean="0"/>
              <a:t>Halal</a:t>
            </a:r>
            <a:r>
              <a:rPr lang="en-US" sz="2800" dirty="0" smtClean="0"/>
              <a:t> and such </a:t>
            </a:r>
            <a:r>
              <a:rPr lang="en-US" sz="2800" dirty="0" err="1" smtClean="0"/>
              <a:t>fatwas</a:t>
            </a:r>
            <a:r>
              <a:rPr lang="en-US" sz="2800" dirty="0" smtClean="0"/>
              <a:t> spread around with the speed of light.</a:t>
            </a:r>
          </a:p>
          <a:p>
            <a:pPr algn="just">
              <a:lnSpc>
                <a:spcPct val="150000"/>
              </a:lnSpc>
              <a:defRPr/>
            </a:pPr>
            <a:r>
              <a:rPr lang="en-US" sz="2800" dirty="0" smtClean="0"/>
              <a:t>People listen only from religious figures even if they are less qualified to speak on </a:t>
            </a:r>
            <a:r>
              <a:rPr lang="en-US" sz="2800" dirty="0" err="1" smtClean="0"/>
              <a:t>Halal</a:t>
            </a:r>
            <a:r>
              <a:rPr lang="en-US" sz="2800" dirty="0" smtClean="0"/>
              <a:t> issues.</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2400" dirty="0" smtClean="0">
                <a:latin typeface="Arial" pitchFamily="34" charset="0"/>
              </a:rPr>
              <a:t>Where is the problem?</a:t>
            </a:r>
            <a:r>
              <a:rPr lang="ar-KW" sz="2400" dirty="0" smtClean="0">
                <a:latin typeface="Arial" pitchFamily="34" charset="0"/>
              </a:rPr>
              <a:t> </a:t>
            </a:r>
            <a:endParaRPr lang="ar-KW" sz="24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a:bodyPr>
          <a:lstStyle/>
          <a:p>
            <a:pPr marL="457200" indent="-457200" algn="just">
              <a:lnSpc>
                <a:spcPct val="200000"/>
              </a:lnSpc>
              <a:defRPr/>
            </a:pPr>
            <a:r>
              <a:rPr lang="en-US" sz="2800" dirty="0" smtClean="0">
                <a:cs typeface="Calibri" pitchFamily="34" charset="0"/>
              </a:rPr>
              <a:t>Must have fully dedicated </a:t>
            </a:r>
            <a:r>
              <a:rPr lang="en-US" sz="2800" dirty="0" err="1" smtClean="0">
                <a:cs typeface="Calibri" pitchFamily="34" charset="0"/>
              </a:rPr>
              <a:t>Halal</a:t>
            </a:r>
            <a:r>
              <a:rPr lang="en-US" sz="2800" dirty="0" smtClean="0">
                <a:cs typeface="Calibri" pitchFamily="34" charset="0"/>
              </a:rPr>
              <a:t> </a:t>
            </a:r>
            <a:r>
              <a:rPr lang="en-US" sz="2800" dirty="0" err="1" smtClean="0">
                <a:cs typeface="Calibri" pitchFamily="34" charset="0"/>
              </a:rPr>
              <a:t>Ifta</a:t>
            </a:r>
            <a:r>
              <a:rPr lang="en-US" sz="2800" dirty="0" smtClean="0">
                <a:cs typeface="Calibri" pitchFamily="34" charset="0"/>
              </a:rPr>
              <a:t> agency that is experts with </a:t>
            </a:r>
            <a:r>
              <a:rPr lang="en-US" sz="2800" dirty="0" smtClean="0"/>
              <a:t>emerging contemporary issues on </a:t>
            </a:r>
            <a:r>
              <a:rPr lang="en-US" sz="2800" dirty="0" err="1" smtClean="0"/>
              <a:t>Halal</a:t>
            </a:r>
            <a:r>
              <a:rPr lang="en-US" sz="2800" dirty="0" smtClean="0"/>
              <a:t>.</a:t>
            </a:r>
            <a:r>
              <a:rPr lang="en-US" sz="2800" dirty="0" smtClean="0">
                <a:cs typeface="Calibri" pitchFamily="34" charset="0"/>
              </a:rPr>
              <a:t> </a:t>
            </a:r>
          </a:p>
          <a:p>
            <a:pPr marL="457200" indent="-457200" algn="just">
              <a:lnSpc>
                <a:spcPct val="200000"/>
              </a:lnSpc>
              <a:defRPr/>
            </a:pPr>
            <a:r>
              <a:rPr lang="en-US" sz="2800" dirty="0" smtClean="0">
                <a:cs typeface="Calibri" pitchFamily="34" charset="0"/>
              </a:rPr>
              <a:t>Individual religious figures should be educated on what is the real </a:t>
            </a:r>
            <a:r>
              <a:rPr lang="en-US" sz="2800" dirty="0" err="1" smtClean="0">
                <a:cs typeface="Calibri" pitchFamily="34" charset="0"/>
              </a:rPr>
              <a:t>Halal</a:t>
            </a:r>
            <a:r>
              <a:rPr lang="en-US" sz="2800" dirty="0" smtClean="0">
                <a:cs typeface="Calibri" pitchFamily="34" charset="0"/>
              </a:rPr>
              <a:t>. </a:t>
            </a:r>
            <a:endParaRPr lang="en-US" sz="2800" b="1" dirty="0">
              <a:cs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2800" dirty="0" smtClean="0"/>
              <a:t>How to correct this challenge?</a:t>
            </a:r>
            <a:endParaRPr lang="ar-KW" sz="28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7500" lnSpcReduction="20000"/>
          </a:bodyPr>
          <a:lstStyle/>
          <a:p>
            <a:pPr marL="457200" indent="-457200" algn="just">
              <a:lnSpc>
                <a:spcPct val="200000"/>
              </a:lnSpc>
              <a:spcBef>
                <a:spcPts val="600"/>
              </a:spcBef>
              <a:defRPr/>
            </a:pPr>
            <a:r>
              <a:rPr lang="en-US" sz="2800" dirty="0" smtClean="0"/>
              <a:t>Although some </a:t>
            </a:r>
            <a:r>
              <a:rPr lang="en-US" sz="2800" dirty="0" err="1" smtClean="0"/>
              <a:t>Halal</a:t>
            </a:r>
            <a:r>
              <a:rPr lang="en-US" sz="2800" dirty="0" smtClean="0"/>
              <a:t> accreditation agencies' belling invoices  compared to belling invoices of other </a:t>
            </a:r>
            <a:r>
              <a:rPr lang="en-US" sz="2800" dirty="0" err="1" smtClean="0"/>
              <a:t>Halal</a:t>
            </a:r>
            <a:r>
              <a:rPr lang="en-US" sz="2800" dirty="0" smtClean="0"/>
              <a:t> accreditation agencies is some what lower, their belling invoices are still too high. </a:t>
            </a:r>
          </a:p>
          <a:p>
            <a:pPr marL="457200" indent="-457200" algn="just">
              <a:lnSpc>
                <a:spcPct val="200000"/>
              </a:lnSpc>
              <a:spcBef>
                <a:spcPts val="600"/>
              </a:spcBef>
              <a:defRPr/>
            </a:pPr>
            <a:r>
              <a:rPr lang="en-US" sz="2800" dirty="0" smtClean="0"/>
              <a:t>Some of the expenses that are forced to be covered to </a:t>
            </a:r>
            <a:r>
              <a:rPr lang="en-US" sz="2800" dirty="0" err="1" smtClean="0"/>
              <a:t>Halal</a:t>
            </a:r>
            <a:r>
              <a:rPr lang="en-US" sz="2800" dirty="0" smtClean="0"/>
              <a:t> accreditation agencies are: 1) business class travelling tickets; 2) accommodation in five start hotel.</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defRPr/>
            </a:pPr>
            <a:r>
              <a:rPr lang="en-US" sz="2000" b="1" dirty="0" smtClean="0">
                <a:solidFill>
                  <a:schemeClr val="tx1">
                    <a:lumMod val="75000"/>
                    <a:lumOff val="25000"/>
                  </a:schemeClr>
                </a:solidFill>
                <a:cs typeface="Calibri" pitchFamily="34" charset="0"/>
              </a:rPr>
              <a:t>9. Un necessary high belling invoices by </a:t>
            </a:r>
            <a:r>
              <a:rPr lang="en-US" sz="2000" b="1" dirty="0" err="1" smtClean="0">
                <a:solidFill>
                  <a:schemeClr val="tx1">
                    <a:lumMod val="75000"/>
                    <a:lumOff val="25000"/>
                  </a:schemeClr>
                </a:solidFill>
                <a:cs typeface="Calibri" pitchFamily="34" charset="0"/>
              </a:rPr>
              <a:t>Halal</a:t>
            </a:r>
            <a:r>
              <a:rPr lang="en-US" sz="2000" b="1" dirty="0" smtClean="0">
                <a:solidFill>
                  <a:schemeClr val="tx1">
                    <a:lumMod val="75000"/>
                    <a:lumOff val="25000"/>
                  </a:schemeClr>
                </a:solidFill>
                <a:cs typeface="Calibri" pitchFamily="34" charset="0"/>
              </a:rPr>
              <a:t> accreditation agencies</a:t>
            </a:r>
            <a:endParaRPr lang="en-US" sz="2000" b="1" dirty="0">
              <a:solidFill>
                <a:schemeClr val="tx1">
                  <a:lumMod val="75000"/>
                  <a:lumOff val="25000"/>
                </a:schemeClr>
              </a:solidFill>
              <a:cs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7500" lnSpcReduction="20000"/>
          </a:bodyPr>
          <a:lstStyle/>
          <a:p>
            <a:pPr marL="457200" indent="-457200" algn="just">
              <a:lnSpc>
                <a:spcPct val="200000"/>
              </a:lnSpc>
              <a:spcBef>
                <a:spcPts val="600"/>
              </a:spcBef>
              <a:defRPr/>
            </a:pPr>
            <a:r>
              <a:rPr lang="en-US" sz="2800" dirty="0" smtClean="0"/>
              <a:t>Some times HCB are forced to pay </a:t>
            </a:r>
            <a:r>
              <a:rPr lang="en-US" sz="2800" b="1" u="sng" dirty="0" err="1" smtClean="0"/>
              <a:t>Shubha</a:t>
            </a:r>
            <a:r>
              <a:rPr lang="en-US" sz="2800" b="1" u="sng" dirty="0" smtClean="0"/>
              <a:t>/</a:t>
            </a:r>
            <a:r>
              <a:rPr lang="en-US" sz="2800" b="1" u="sng" dirty="0" err="1" smtClean="0"/>
              <a:t>Haram</a:t>
            </a:r>
            <a:r>
              <a:rPr lang="en-US" sz="2800" dirty="0" smtClean="0"/>
              <a:t> money to </a:t>
            </a:r>
            <a:r>
              <a:rPr lang="en-US" sz="2800" b="1" u="sng" dirty="0" smtClean="0"/>
              <a:t>some</a:t>
            </a:r>
            <a:r>
              <a:rPr lang="en-US" sz="2800" dirty="0" smtClean="0"/>
              <a:t> </a:t>
            </a:r>
            <a:r>
              <a:rPr lang="en-US" sz="2800" dirty="0" err="1" smtClean="0"/>
              <a:t>Halal</a:t>
            </a:r>
            <a:r>
              <a:rPr lang="en-US" sz="2800" dirty="0" smtClean="0"/>
              <a:t> accreditation officers (personal communications).</a:t>
            </a:r>
          </a:p>
          <a:p>
            <a:pPr marL="457200" indent="-457200" algn="just">
              <a:lnSpc>
                <a:spcPct val="200000"/>
              </a:lnSpc>
              <a:spcBef>
                <a:spcPts val="600"/>
              </a:spcBef>
              <a:defRPr/>
            </a:pPr>
            <a:r>
              <a:rPr lang="en-US" sz="2800" dirty="0" smtClean="0"/>
              <a:t>And in some other times, a member of a </a:t>
            </a:r>
            <a:r>
              <a:rPr lang="en-US" sz="2800" dirty="0" err="1" smtClean="0"/>
              <a:t>Halal</a:t>
            </a:r>
            <a:r>
              <a:rPr lang="en-US" sz="2800" dirty="0" smtClean="0"/>
              <a:t> accreditation agency visits a single country for a number of </a:t>
            </a:r>
            <a:r>
              <a:rPr lang="en-US" sz="2800" dirty="0" err="1" smtClean="0"/>
              <a:t>Halal</a:t>
            </a:r>
            <a:r>
              <a:rPr lang="en-US" sz="2800" dirty="0" smtClean="0"/>
              <a:t> certification bodies and requests cash money from each for the cost of the business class and surprisingly he comes on an economy class.</a:t>
            </a:r>
          </a:p>
          <a:p>
            <a:pPr marL="457200" indent="-457200" algn="just">
              <a:lnSpc>
                <a:spcPct val="200000"/>
              </a:lnSpc>
              <a:spcBef>
                <a:spcPts val="600"/>
              </a:spcBef>
              <a:defRPr/>
            </a:pPr>
            <a:endParaRPr lang="ar-KW"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defRPr/>
            </a:pPr>
            <a:r>
              <a:rPr lang="en-US" sz="2000" b="1" dirty="0" smtClean="0">
                <a:solidFill>
                  <a:schemeClr val="tx1">
                    <a:lumMod val="75000"/>
                    <a:lumOff val="25000"/>
                  </a:schemeClr>
                </a:solidFill>
                <a:cs typeface="Calibri" pitchFamily="34" charset="0"/>
              </a:rPr>
              <a:t>9. Un necessary high belling invoices by </a:t>
            </a:r>
            <a:r>
              <a:rPr lang="en-US" sz="2000" b="1" dirty="0" err="1" smtClean="0">
                <a:solidFill>
                  <a:schemeClr val="tx1">
                    <a:lumMod val="75000"/>
                    <a:lumOff val="25000"/>
                  </a:schemeClr>
                </a:solidFill>
                <a:cs typeface="Calibri" pitchFamily="34" charset="0"/>
              </a:rPr>
              <a:t>Halal</a:t>
            </a:r>
            <a:r>
              <a:rPr lang="en-US" sz="2000" b="1" dirty="0" smtClean="0">
                <a:solidFill>
                  <a:schemeClr val="tx1">
                    <a:lumMod val="75000"/>
                    <a:lumOff val="25000"/>
                  </a:schemeClr>
                </a:solidFill>
                <a:cs typeface="Calibri" pitchFamily="34" charset="0"/>
              </a:rPr>
              <a:t> accreditation agencies</a:t>
            </a:r>
            <a:endParaRPr lang="en-US" sz="2000" b="1" dirty="0">
              <a:solidFill>
                <a:schemeClr val="tx1">
                  <a:lumMod val="75000"/>
                  <a:lumOff val="25000"/>
                </a:schemeClr>
              </a:solidFill>
              <a:cs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0000" lnSpcReduction="20000"/>
          </a:bodyPr>
          <a:lstStyle/>
          <a:p>
            <a:pPr algn="just">
              <a:lnSpc>
                <a:spcPct val="130000"/>
              </a:lnSpc>
              <a:defRPr/>
            </a:pPr>
            <a:r>
              <a:rPr lang="en-US" sz="2800" dirty="0" smtClean="0"/>
              <a:t>Despite the eagerness</a:t>
            </a:r>
            <a:r>
              <a:rPr lang="ar-KW" sz="2800" dirty="0" smtClean="0"/>
              <a:t> </a:t>
            </a:r>
            <a:r>
              <a:rPr lang="ar-KW" sz="2800" b="1" dirty="0" smtClean="0"/>
              <a:t>رغبه قويه </a:t>
            </a:r>
            <a:r>
              <a:rPr lang="en-US" sz="2800" dirty="0" smtClean="0"/>
              <a:t>and their good intentions in servicing </a:t>
            </a:r>
            <a:r>
              <a:rPr lang="en-US" sz="2800" dirty="0" err="1" smtClean="0"/>
              <a:t>Halal</a:t>
            </a:r>
            <a:r>
              <a:rPr lang="en-US" sz="2800" dirty="0" smtClean="0"/>
              <a:t>, </a:t>
            </a:r>
            <a:r>
              <a:rPr lang="en-US" sz="2800" dirty="0" err="1" smtClean="0"/>
              <a:t>Halal</a:t>
            </a:r>
            <a:r>
              <a:rPr lang="en-US" sz="2800" dirty="0" smtClean="0"/>
              <a:t> accreditation agencies are financially burdening HCB to fulfill a noble cause.</a:t>
            </a:r>
          </a:p>
          <a:p>
            <a:pPr algn="just">
              <a:lnSpc>
                <a:spcPct val="130000"/>
              </a:lnSpc>
              <a:defRPr/>
            </a:pPr>
            <a:r>
              <a:rPr lang="en-US" sz="2800" dirty="0" smtClean="0">
                <a:solidFill>
                  <a:srgbClr val="00B050"/>
                </a:solidFill>
              </a:rPr>
              <a:t>HCB are welling to coupe with all financial requirements of any </a:t>
            </a:r>
            <a:r>
              <a:rPr lang="en-US" sz="2800" dirty="0" err="1" smtClean="0">
                <a:solidFill>
                  <a:srgbClr val="00B050"/>
                </a:solidFill>
              </a:rPr>
              <a:t>Halal</a:t>
            </a:r>
            <a:r>
              <a:rPr lang="en-US" sz="2800" dirty="0" smtClean="0">
                <a:solidFill>
                  <a:srgbClr val="00B050"/>
                </a:solidFill>
              </a:rPr>
              <a:t> accreditation agency but this will be on the expenses of assuring the real </a:t>
            </a:r>
            <a:r>
              <a:rPr lang="en-US" sz="2800" dirty="0" err="1" smtClean="0">
                <a:solidFill>
                  <a:srgbClr val="00B050"/>
                </a:solidFill>
              </a:rPr>
              <a:t>Halal</a:t>
            </a:r>
            <a:r>
              <a:rPr lang="en-US" sz="2800" dirty="0" smtClean="0">
                <a:solidFill>
                  <a:srgbClr val="00B050"/>
                </a:solidFill>
              </a:rPr>
              <a:t>. </a:t>
            </a:r>
          </a:p>
          <a:p>
            <a:pPr algn="just">
              <a:lnSpc>
                <a:spcPct val="130000"/>
              </a:lnSpc>
              <a:defRPr/>
            </a:pPr>
            <a:r>
              <a:rPr lang="en-US" sz="2800" dirty="0" smtClean="0"/>
              <a:t>When money is involve in achieving the real </a:t>
            </a:r>
            <a:r>
              <a:rPr lang="en-US" sz="2800" dirty="0" err="1" smtClean="0"/>
              <a:t>Halal</a:t>
            </a:r>
            <a:r>
              <a:rPr lang="en-US" sz="2800" dirty="0" smtClean="0"/>
              <a:t> their will be concessions somewhere down the stream within the </a:t>
            </a:r>
            <a:r>
              <a:rPr lang="en-US" sz="2800" dirty="0" err="1" smtClean="0"/>
              <a:t>Halal</a:t>
            </a:r>
            <a:r>
              <a:rPr lang="en-US" sz="2800" dirty="0" smtClean="0"/>
              <a:t> chain that may jeopardize achieving the real </a:t>
            </a:r>
            <a:r>
              <a:rPr lang="en-US" sz="2800" dirty="0" err="1" smtClean="0"/>
              <a:t>Halal</a:t>
            </a:r>
            <a:r>
              <a:rPr lang="en-US" sz="2800" dirty="0" smtClean="0"/>
              <a:t>.</a:t>
            </a:r>
          </a:p>
          <a:p>
            <a:pPr algn="just">
              <a:lnSpc>
                <a:spcPct val="130000"/>
              </a:lnSpc>
              <a:defRPr/>
            </a:pPr>
            <a:r>
              <a:rPr lang="en-US" sz="2800" dirty="0" smtClean="0">
                <a:solidFill>
                  <a:srgbClr val="00B050"/>
                </a:solidFill>
              </a:rPr>
              <a:t> </a:t>
            </a:r>
            <a:r>
              <a:rPr lang="en-US" sz="2800" dirty="0" err="1" smtClean="0">
                <a:solidFill>
                  <a:srgbClr val="00B050"/>
                </a:solidFill>
              </a:rPr>
              <a:t>Halal</a:t>
            </a:r>
            <a:r>
              <a:rPr lang="en-US" sz="2800" dirty="0" smtClean="0">
                <a:solidFill>
                  <a:srgbClr val="00B050"/>
                </a:solidFill>
              </a:rPr>
              <a:t> accreditation agencies being emerging from governmental bodies should not be involved in </a:t>
            </a:r>
            <a:r>
              <a:rPr lang="en-US" sz="2800" dirty="0" err="1" smtClean="0">
                <a:solidFill>
                  <a:srgbClr val="00B050"/>
                </a:solidFill>
              </a:rPr>
              <a:t>Halal</a:t>
            </a:r>
            <a:r>
              <a:rPr lang="en-US" sz="2800" dirty="0" smtClean="0">
                <a:solidFill>
                  <a:srgbClr val="00B050"/>
                </a:solidFill>
              </a:rPr>
              <a:t> business or looked at </a:t>
            </a:r>
            <a:r>
              <a:rPr lang="en-US" sz="2800" dirty="0" err="1" smtClean="0">
                <a:solidFill>
                  <a:srgbClr val="00B050"/>
                </a:solidFill>
              </a:rPr>
              <a:t>Halal</a:t>
            </a:r>
            <a:r>
              <a:rPr lang="en-US" sz="2800" dirty="0" smtClean="0">
                <a:solidFill>
                  <a:srgbClr val="00B050"/>
                </a:solidFill>
              </a:rPr>
              <a:t> as a way of generating money.</a:t>
            </a:r>
            <a:endParaRPr lang="en-US" sz="2800" dirty="0">
              <a:solidFill>
                <a:srgbClr val="00B050"/>
              </a:solidFill>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2800" dirty="0" smtClean="0">
                <a:latin typeface="Arial" pitchFamily="34" charset="0"/>
              </a:rPr>
              <a:t>Where is the problem?</a:t>
            </a:r>
            <a:r>
              <a:rPr lang="ar-KW" sz="2800" dirty="0" smtClean="0">
                <a:latin typeface="Arial" pitchFamily="34" charset="0"/>
              </a:rPr>
              <a:t> </a:t>
            </a:r>
            <a:endParaRPr lang="ar-KW" sz="28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lnSpc>
                <a:spcPct val="200000"/>
              </a:lnSpc>
              <a:spcBef>
                <a:spcPts val="600"/>
              </a:spcBef>
              <a:defRPr/>
            </a:pPr>
            <a:r>
              <a:rPr lang="en-US" dirty="0" smtClean="0"/>
              <a:t>This presentation tackles some of the challenges that, in one way or another, proves that the current international activities in </a:t>
            </a:r>
            <a:r>
              <a:rPr lang="en-US" dirty="0" err="1" smtClean="0"/>
              <a:t>Halal</a:t>
            </a:r>
            <a:r>
              <a:rPr lang="en-US" dirty="0" smtClean="0"/>
              <a:t> are not achieving requirements of the real Halal</a:t>
            </a:r>
            <a:r>
              <a:rPr lang="en-US" b="1" baseline="30000" dirty="0" smtClean="0">
                <a:solidFill>
                  <a:srgbClr val="FF0000"/>
                </a:solidFill>
              </a:rPr>
              <a:t>1</a:t>
            </a:r>
            <a:r>
              <a:rPr lang="en-US" dirty="0" smtClean="0"/>
              <a:t>, requirements of </a:t>
            </a:r>
            <a:r>
              <a:rPr lang="en-US" dirty="0" err="1" smtClean="0"/>
              <a:t>Halal</a:t>
            </a:r>
            <a:r>
              <a:rPr lang="en-US" dirty="0" smtClean="0"/>
              <a:t> standards</a:t>
            </a:r>
            <a:r>
              <a:rPr lang="en-US" b="1" baseline="30000" dirty="0" smtClean="0">
                <a:solidFill>
                  <a:srgbClr val="FF0000"/>
                </a:solidFill>
              </a:rPr>
              <a:t>2</a:t>
            </a:r>
            <a:r>
              <a:rPr lang="en-US" dirty="0" smtClean="0"/>
              <a:t> or requirements of </a:t>
            </a:r>
            <a:r>
              <a:rPr lang="en-US" dirty="0" err="1" smtClean="0"/>
              <a:t>Halal</a:t>
            </a:r>
            <a:r>
              <a:rPr lang="en-US" dirty="0" smtClean="0"/>
              <a:t> accreditation agencies</a:t>
            </a:r>
            <a:r>
              <a:rPr lang="en-US" b="1" baseline="30000" dirty="0" smtClean="0">
                <a:solidFill>
                  <a:srgbClr val="FF0000"/>
                </a:solidFill>
              </a:rPr>
              <a:t>3</a:t>
            </a:r>
            <a:r>
              <a:rPr lang="en-US" dirty="0" smtClean="0"/>
              <a:t>.</a:t>
            </a:r>
            <a:endParaRPr lang="en-US" dirty="0"/>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lnSpc>
                <a:spcPct val="150000"/>
              </a:lnSpc>
              <a:spcBef>
                <a:spcPts val="600"/>
              </a:spcBef>
              <a:defRPr/>
            </a:pPr>
            <a:r>
              <a:rPr lang="en-US" dirty="0" smtClean="0">
                <a:solidFill>
                  <a:schemeClr val="tx1">
                    <a:lumMod val="75000"/>
                    <a:lumOff val="25000"/>
                  </a:schemeClr>
                </a:solidFill>
                <a:cs typeface="Times New Roman" pitchFamily="18" charset="0"/>
              </a:rPr>
              <a:t>Scope</a:t>
            </a:r>
            <a:endParaRPr lang="en-US" dirty="0">
              <a:solidFill>
                <a:schemeClr val="tx1">
                  <a:lumMod val="75000"/>
                  <a:lumOff val="25000"/>
                </a:schemeClr>
              </a:solidFill>
              <a:cs typeface="Times New Roman" pitchFamily="18"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7500" lnSpcReduction="20000"/>
          </a:bodyPr>
          <a:lstStyle/>
          <a:p>
            <a:pPr marL="457200" indent="-457200" algn="just">
              <a:lnSpc>
                <a:spcPct val="200000"/>
              </a:lnSpc>
              <a:defRPr/>
            </a:pPr>
            <a:r>
              <a:rPr lang="en-US" sz="2800" dirty="0" err="1" smtClean="0">
                <a:cs typeface="Calibri" pitchFamily="34" charset="0"/>
              </a:rPr>
              <a:t>Halal</a:t>
            </a:r>
            <a:r>
              <a:rPr lang="en-US" sz="2800" dirty="0" smtClean="0">
                <a:cs typeface="Calibri" pitchFamily="34" charset="0"/>
              </a:rPr>
              <a:t> accreditation agency must give up their initial high belling invoice to HCB, they should also refrain from acting as a </a:t>
            </a:r>
            <a:r>
              <a:rPr lang="en-US" sz="2800" dirty="0" err="1" smtClean="0">
                <a:cs typeface="Calibri" pitchFamily="34" charset="0"/>
              </a:rPr>
              <a:t>halal</a:t>
            </a:r>
            <a:r>
              <a:rPr lang="en-US" sz="2800" dirty="0" smtClean="0">
                <a:cs typeface="Calibri" pitchFamily="34" charset="0"/>
              </a:rPr>
              <a:t> certification body, as this is happening that an accreditation agency act both as a judge and as certifier.</a:t>
            </a:r>
          </a:p>
          <a:p>
            <a:pPr marL="457200" indent="-457200" algn="just">
              <a:lnSpc>
                <a:spcPct val="200000"/>
              </a:lnSpc>
              <a:defRPr/>
            </a:pPr>
            <a:r>
              <a:rPr lang="en-US" sz="2800" dirty="0" smtClean="0">
                <a:solidFill>
                  <a:srgbClr val="00B050"/>
                </a:solidFill>
              </a:rPr>
              <a:t>The high belling invoice by </a:t>
            </a:r>
            <a:r>
              <a:rPr lang="en-US" sz="2800" dirty="0" err="1" smtClean="0">
                <a:solidFill>
                  <a:srgbClr val="00B050"/>
                </a:solidFill>
              </a:rPr>
              <a:t>Halal</a:t>
            </a:r>
            <a:r>
              <a:rPr lang="en-US" sz="2800" dirty="0" smtClean="0">
                <a:solidFill>
                  <a:srgbClr val="00B050"/>
                </a:solidFill>
              </a:rPr>
              <a:t> accreditation agencies must be reduced to minimum, especially when it comes to unnecessary expenses items. </a:t>
            </a:r>
            <a:endParaRPr lang="en-US" sz="2800" dirty="0">
              <a:solidFill>
                <a:srgbClr val="00B050"/>
              </a:solidFill>
              <a:cs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3200" dirty="0" smtClean="0"/>
              <a:t>How to correct this challenge?</a:t>
            </a:r>
            <a:endParaRPr lang="ar-KW" sz="32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7500" lnSpcReduction="20000"/>
          </a:bodyPr>
          <a:lstStyle/>
          <a:p>
            <a:pPr marL="457200" indent="-457200" algn="just">
              <a:lnSpc>
                <a:spcPct val="170000"/>
              </a:lnSpc>
              <a:defRPr/>
            </a:pPr>
            <a:r>
              <a:rPr lang="en-US" sz="2800" dirty="0" smtClean="0"/>
              <a:t>Accredited </a:t>
            </a:r>
            <a:r>
              <a:rPr lang="en-US" sz="2800" dirty="0" err="1" smtClean="0"/>
              <a:t>Halal</a:t>
            </a:r>
            <a:r>
              <a:rPr lang="en-US" sz="2800" dirty="0" smtClean="0"/>
              <a:t> certification bodies are not </a:t>
            </a:r>
            <a:r>
              <a:rPr lang="en-US" sz="2800" dirty="0" err="1" smtClean="0"/>
              <a:t>Halal</a:t>
            </a:r>
            <a:r>
              <a:rPr lang="en-US" sz="2800" dirty="0" smtClean="0"/>
              <a:t> controlled at all, e.g. religious mistakes in </a:t>
            </a:r>
            <a:r>
              <a:rPr lang="en-US" sz="2800" dirty="0" err="1" smtClean="0"/>
              <a:t>Halal</a:t>
            </a:r>
            <a:r>
              <a:rPr lang="en-US" sz="2800" dirty="0" smtClean="0"/>
              <a:t> that are committed before by HCB after being accredited are continued to be practiced (e.g. use of mushroom gun that lead to death, stunning of chickens, etc.,).</a:t>
            </a:r>
          </a:p>
          <a:p>
            <a:pPr marL="457200" indent="-457200" algn="just">
              <a:lnSpc>
                <a:spcPct val="170000"/>
              </a:lnSpc>
              <a:defRPr/>
            </a:pPr>
            <a:r>
              <a:rPr lang="en-US" sz="2800" dirty="0" smtClean="0"/>
              <a:t>What accreditation process seamed to be is a </a:t>
            </a:r>
            <a:r>
              <a:rPr lang="en-US" sz="2800" u="sng" dirty="0" smtClean="0"/>
              <a:t>quality management system</a:t>
            </a:r>
            <a:r>
              <a:rPr lang="en-US" sz="2800" dirty="0" smtClean="0"/>
              <a:t> that deals with documents</a:t>
            </a:r>
            <a:r>
              <a:rPr lang="en-US" sz="2800" b="1" baseline="30000" dirty="0" smtClean="0">
                <a:solidFill>
                  <a:srgbClr val="FF0000"/>
                </a:solidFill>
              </a:rPr>
              <a:t>1</a:t>
            </a:r>
            <a:r>
              <a:rPr lang="en-US" sz="2800" dirty="0" smtClean="0"/>
              <a:t> and records</a:t>
            </a:r>
            <a:r>
              <a:rPr lang="en-US" sz="2800" b="1" baseline="30000" dirty="0" smtClean="0">
                <a:solidFill>
                  <a:srgbClr val="FF0000"/>
                </a:solidFill>
              </a:rPr>
              <a:t>2</a:t>
            </a:r>
            <a:r>
              <a:rPr lang="en-US" sz="2800" dirty="0" smtClean="0"/>
              <a:t> more than fulfilling requirements of the real </a:t>
            </a:r>
            <a:r>
              <a:rPr lang="en-US" sz="2800" dirty="0" err="1" smtClean="0"/>
              <a:t>Halal</a:t>
            </a:r>
            <a:r>
              <a:rPr lang="en-US" sz="2800" dirty="0" smtClean="0"/>
              <a:t> or at least International </a:t>
            </a:r>
            <a:r>
              <a:rPr lang="en-US" sz="2800" dirty="0" err="1" smtClean="0"/>
              <a:t>Halal</a:t>
            </a:r>
            <a:r>
              <a:rPr lang="en-US" sz="2800" dirty="0" smtClean="0"/>
              <a:t> standards.</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defRPr/>
            </a:pPr>
            <a:r>
              <a:rPr lang="en-US" sz="2800" dirty="0" smtClean="0">
                <a:solidFill>
                  <a:schemeClr val="tx1">
                    <a:lumMod val="75000"/>
                    <a:lumOff val="25000"/>
                  </a:schemeClr>
                </a:solidFill>
                <a:cs typeface="Calibri" pitchFamily="34" charset="0"/>
              </a:rPr>
              <a:t>10. </a:t>
            </a:r>
            <a:r>
              <a:rPr lang="en-US" sz="2800" dirty="0" smtClean="0">
                <a:solidFill>
                  <a:schemeClr val="tx1">
                    <a:lumMod val="75000"/>
                    <a:lumOff val="25000"/>
                  </a:schemeClr>
                </a:solidFill>
                <a:cs typeface="Arial" pitchFamily="34" charset="0"/>
              </a:rPr>
              <a:t>Absence of effective control over accredited HCB</a:t>
            </a:r>
            <a:endParaRPr lang="en-US" sz="2800" dirty="0">
              <a:solidFill>
                <a:schemeClr val="tx1">
                  <a:lumMod val="75000"/>
                  <a:lumOff val="25000"/>
                </a:schemeClr>
              </a:solidFill>
              <a:cs typeface="Arial"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92500"/>
          </a:bodyPr>
          <a:lstStyle/>
          <a:p>
            <a:pPr algn="just">
              <a:lnSpc>
                <a:spcPct val="150000"/>
              </a:lnSpc>
              <a:defRPr/>
            </a:pPr>
            <a:r>
              <a:rPr lang="en-US" sz="2800" dirty="0" smtClean="0"/>
              <a:t>Accreditation agencies are more oriented to be a quality management system rather than </a:t>
            </a:r>
            <a:r>
              <a:rPr lang="en-US" sz="2800" dirty="0" err="1" smtClean="0"/>
              <a:t>Halal</a:t>
            </a:r>
            <a:r>
              <a:rPr lang="en-US" sz="2800" dirty="0" smtClean="0"/>
              <a:t>. Reorientation of the accreditation process must take place in such a way to focus mainly on </a:t>
            </a:r>
            <a:r>
              <a:rPr lang="en-US" sz="2800" dirty="0" err="1" smtClean="0"/>
              <a:t>Halal</a:t>
            </a:r>
            <a:r>
              <a:rPr lang="en-US" sz="2800" dirty="0" smtClean="0"/>
              <a:t>. </a:t>
            </a:r>
          </a:p>
          <a:p>
            <a:pPr algn="just">
              <a:lnSpc>
                <a:spcPct val="150000"/>
              </a:lnSpc>
              <a:defRPr/>
            </a:pPr>
            <a:r>
              <a:rPr lang="en-US" sz="2800" dirty="0" smtClean="0"/>
              <a:t>Accreditation processes in </a:t>
            </a:r>
            <a:r>
              <a:rPr lang="en-US" sz="2800" dirty="0" err="1" smtClean="0"/>
              <a:t>Halal</a:t>
            </a:r>
            <a:r>
              <a:rPr lang="en-US" sz="2800" dirty="0" smtClean="0"/>
              <a:t> is a challenge to accreditation agencies that must involve also religious scholars and muftis in which at present non are involved.</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3200" dirty="0" smtClean="0">
                <a:latin typeface="Arial" pitchFamily="34" charset="0"/>
              </a:rPr>
              <a:t>Where is the problem?</a:t>
            </a:r>
            <a:r>
              <a:rPr lang="ar-KW" sz="3200" dirty="0" smtClean="0">
                <a:latin typeface="Arial" pitchFamily="34" charset="0"/>
              </a:rPr>
              <a:t> </a:t>
            </a:r>
            <a:endParaRPr lang="ar-KW" sz="32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a:bodyPr>
          <a:lstStyle/>
          <a:p>
            <a:pPr marL="457200" indent="-457200" algn="just">
              <a:lnSpc>
                <a:spcPct val="200000"/>
              </a:lnSpc>
              <a:defRPr/>
            </a:pPr>
            <a:r>
              <a:rPr lang="en-US" sz="2800" dirty="0" err="1" smtClean="0">
                <a:cs typeface="Calibri" pitchFamily="34" charset="0"/>
              </a:rPr>
              <a:t>Halal</a:t>
            </a:r>
            <a:r>
              <a:rPr lang="en-US" sz="2800" dirty="0" smtClean="0">
                <a:cs typeface="Calibri" pitchFamily="34" charset="0"/>
              </a:rPr>
              <a:t> accreditation processes must be reviewed and should be looked at as it is the task of religious scholars rather than the a job of the normal routine activities of accreditation officers.</a:t>
            </a:r>
            <a:endParaRPr lang="en-US" sz="2800" b="1" dirty="0">
              <a:cs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3200" dirty="0" smtClean="0"/>
              <a:t>How to correct this challenge?</a:t>
            </a:r>
            <a:endParaRPr lang="ar-KW" sz="32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7500" lnSpcReduction="20000"/>
          </a:bodyPr>
          <a:lstStyle/>
          <a:p>
            <a:pPr marL="457200" indent="-457200" algn="just">
              <a:lnSpc>
                <a:spcPct val="200000"/>
              </a:lnSpc>
              <a:defRPr/>
            </a:pPr>
            <a:r>
              <a:rPr lang="en-US" sz="2800" dirty="0" smtClean="0">
                <a:cs typeface="Calibri" pitchFamily="34" charset="0"/>
              </a:rPr>
              <a:t>Western governments have tried in so many ways to dilute the effect of HCB to minimum under the excuses of legislation, animal welfare, and socio-economic issues for examples:</a:t>
            </a:r>
          </a:p>
          <a:p>
            <a:pPr algn="just">
              <a:lnSpc>
                <a:spcPct val="150000"/>
              </a:lnSpc>
              <a:spcBef>
                <a:spcPts val="0"/>
              </a:spcBef>
              <a:defRPr/>
            </a:pPr>
            <a:r>
              <a:rPr lang="en-US" sz="2800" dirty="0" smtClean="0">
                <a:solidFill>
                  <a:srgbClr val="FF0000"/>
                </a:solidFill>
              </a:rPr>
              <a:t>Ministry of Primary industry of Australia (1983)</a:t>
            </a:r>
          </a:p>
          <a:p>
            <a:pPr algn="just">
              <a:lnSpc>
                <a:spcPct val="150000"/>
              </a:lnSpc>
              <a:spcBef>
                <a:spcPts val="0"/>
              </a:spcBef>
              <a:defRPr/>
            </a:pPr>
            <a:r>
              <a:rPr lang="en-US" sz="2800" dirty="0" smtClean="0">
                <a:solidFill>
                  <a:srgbClr val="FF0000"/>
                </a:solidFill>
              </a:rPr>
              <a:t>DIALREL (Dialogue on the religious slaughter)</a:t>
            </a:r>
          </a:p>
          <a:p>
            <a:pPr algn="just">
              <a:lnSpc>
                <a:spcPct val="150000"/>
              </a:lnSpc>
              <a:spcBef>
                <a:spcPts val="0"/>
              </a:spcBef>
              <a:defRPr/>
            </a:pPr>
            <a:r>
              <a:rPr lang="en-US" sz="2800" dirty="0" smtClean="0">
                <a:solidFill>
                  <a:srgbClr val="FF0000"/>
                </a:solidFill>
              </a:rPr>
              <a:t>ONR (Austria normalization organization)</a:t>
            </a:r>
          </a:p>
          <a:p>
            <a:pPr algn="just">
              <a:lnSpc>
                <a:spcPct val="150000"/>
              </a:lnSpc>
              <a:spcBef>
                <a:spcPts val="0"/>
              </a:spcBef>
              <a:defRPr/>
            </a:pPr>
            <a:r>
              <a:rPr lang="en-US" sz="2800" dirty="0" smtClean="0">
                <a:solidFill>
                  <a:srgbClr val="FF0000"/>
                </a:solidFill>
              </a:rPr>
              <a:t>AFNOR (French association for normalization)</a:t>
            </a:r>
          </a:p>
          <a:p>
            <a:pPr algn="just">
              <a:lnSpc>
                <a:spcPct val="150000"/>
              </a:lnSpc>
              <a:spcBef>
                <a:spcPts val="0"/>
              </a:spcBef>
              <a:defRPr/>
            </a:pPr>
            <a:r>
              <a:rPr lang="en-US" sz="2800" dirty="0" smtClean="0">
                <a:solidFill>
                  <a:srgbClr val="FF0000"/>
                </a:solidFill>
              </a:rPr>
              <a:t>CEN (Committee for European normalization)</a:t>
            </a:r>
          </a:p>
          <a:p>
            <a:pPr algn="just">
              <a:lnSpc>
                <a:spcPct val="150000"/>
              </a:lnSpc>
              <a:spcBef>
                <a:spcPts val="0"/>
              </a:spcBef>
              <a:defRPr/>
            </a:pPr>
            <a:r>
              <a:rPr lang="en-US" sz="2800" dirty="0" smtClean="0">
                <a:solidFill>
                  <a:srgbClr val="FF0000"/>
                </a:solidFill>
              </a:rPr>
              <a:t>BECI (Brussels House for trade and companies)</a:t>
            </a:r>
          </a:p>
          <a:p>
            <a:pPr marL="457200" indent="-457200" algn="just">
              <a:lnSpc>
                <a:spcPct val="200000"/>
              </a:lnSpc>
              <a:defRPr/>
            </a:pPr>
            <a:endParaRPr lang="en-US" sz="2800" b="1" dirty="0">
              <a:cs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defRPr/>
            </a:pPr>
            <a:r>
              <a:rPr lang="en-US" sz="2400" b="1" dirty="0" smtClean="0">
                <a:solidFill>
                  <a:schemeClr val="tx1">
                    <a:lumMod val="75000"/>
                    <a:lumOff val="25000"/>
                  </a:schemeClr>
                </a:solidFill>
              </a:rPr>
              <a:t>11. Interference of western government’s agencies to degrade </a:t>
            </a:r>
            <a:r>
              <a:rPr lang="en-US" sz="2400" b="1" dirty="0" err="1" smtClean="0">
                <a:solidFill>
                  <a:schemeClr val="tx1">
                    <a:lumMod val="75000"/>
                    <a:lumOff val="25000"/>
                  </a:schemeClr>
                </a:solidFill>
              </a:rPr>
              <a:t>Halal</a:t>
            </a:r>
            <a:r>
              <a:rPr lang="en-US" sz="2400" b="1" dirty="0" smtClean="0">
                <a:solidFill>
                  <a:schemeClr val="tx1">
                    <a:lumMod val="75000"/>
                    <a:lumOff val="25000"/>
                  </a:schemeClr>
                </a:solidFill>
              </a:rPr>
              <a:t> requirements to a level that suit their meat industry</a:t>
            </a:r>
            <a:endParaRPr lang="en-US" sz="2400" b="1" dirty="0">
              <a:solidFill>
                <a:schemeClr val="tx1">
                  <a:lumMod val="75000"/>
                  <a:lumOff val="25000"/>
                </a:schemeClr>
              </a:solidFill>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a:bodyPr>
          <a:lstStyle/>
          <a:p>
            <a:pPr algn="just">
              <a:lnSpc>
                <a:spcPct val="250000"/>
              </a:lnSpc>
              <a:defRPr/>
            </a:pPr>
            <a:r>
              <a:rPr lang="en-US" sz="2800" dirty="0" err="1" smtClean="0"/>
              <a:t>Halal</a:t>
            </a:r>
            <a:r>
              <a:rPr lang="en-US" sz="2800" dirty="0" smtClean="0"/>
              <a:t> standards are not fully implemented</a:t>
            </a:r>
          </a:p>
          <a:p>
            <a:pPr algn="just">
              <a:lnSpc>
                <a:spcPct val="250000"/>
              </a:lnSpc>
              <a:defRPr/>
            </a:pPr>
            <a:r>
              <a:rPr lang="en-US" sz="2800" dirty="0" err="1" smtClean="0"/>
              <a:t>Halal</a:t>
            </a:r>
            <a:r>
              <a:rPr lang="en-US" sz="2800" dirty="0" smtClean="0"/>
              <a:t> religiously is endangered when it is under the control of non-Muslims</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lnSpc>
                <a:spcPct val="150000"/>
              </a:lnSpc>
              <a:spcBef>
                <a:spcPts val="600"/>
              </a:spcBef>
              <a:defRPr/>
            </a:pPr>
            <a:r>
              <a:rPr lang="en-US" sz="2800" dirty="0" smtClean="0">
                <a:latin typeface="Arial" pitchFamily="34" charset="0"/>
              </a:rPr>
              <a:t>Where is the problem?</a:t>
            </a:r>
            <a:r>
              <a:rPr lang="ar-KW" sz="2800" dirty="0" smtClean="0">
                <a:latin typeface="Arial" pitchFamily="34" charset="0"/>
              </a:rPr>
              <a:t> </a:t>
            </a:r>
            <a:endParaRPr lang="ar-KW" sz="2800" dirty="0">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7500" lnSpcReduction="20000"/>
          </a:bodyPr>
          <a:lstStyle/>
          <a:p>
            <a:pPr marL="457200" indent="-457200" algn="just">
              <a:lnSpc>
                <a:spcPct val="200000"/>
              </a:lnSpc>
              <a:defRPr/>
            </a:pPr>
            <a:r>
              <a:rPr lang="en-US" sz="2800" dirty="0" smtClean="0">
                <a:cs typeface="Calibri" pitchFamily="34" charset="0"/>
              </a:rPr>
              <a:t>Muslim governments through their ministry of foreign affairs should send a clear message to the meat industries in exporting countries that:</a:t>
            </a:r>
          </a:p>
          <a:p>
            <a:pPr marL="457200" indent="-457200" algn="just">
              <a:lnSpc>
                <a:spcPct val="200000"/>
              </a:lnSpc>
              <a:defRPr/>
            </a:pPr>
            <a:r>
              <a:rPr lang="en-US" sz="2800" dirty="0" smtClean="0">
                <a:cs typeface="Calibri" pitchFamily="34" charset="0"/>
              </a:rPr>
              <a:t> </a:t>
            </a:r>
            <a:r>
              <a:rPr lang="en-US" sz="2800" dirty="0" err="1" smtClean="0">
                <a:cs typeface="Calibri" pitchFamily="34" charset="0"/>
              </a:rPr>
              <a:t>Halal</a:t>
            </a:r>
            <a:r>
              <a:rPr lang="en-US" sz="2800" dirty="0" smtClean="0">
                <a:cs typeface="Calibri" pitchFamily="34" charset="0"/>
              </a:rPr>
              <a:t> is a religious issue that must be fully and only controlled by Muslim HCB.</a:t>
            </a:r>
          </a:p>
          <a:p>
            <a:pPr marL="457200" indent="-457200" algn="just">
              <a:lnSpc>
                <a:spcPct val="200000"/>
              </a:lnSpc>
              <a:defRPr/>
            </a:pPr>
            <a:r>
              <a:rPr lang="en-US" sz="2800" dirty="0" err="1" smtClean="0">
                <a:cs typeface="Calibri" pitchFamily="34" charset="0"/>
              </a:rPr>
              <a:t>Halal</a:t>
            </a:r>
            <a:r>
              <a:rPr lang="en-US" sz="2800" dirty="0" smtClean="0">
                <a:cs typeface="Calibri" pitchFamily="34" charset="0"/>
              </a:rPr>
              <a:t> standards must be fully respected and fully implemented.</a:t>
            </a:r>
            <a:endParaRPr lang="en-US" sz="2800" b="1" dirty="0">
              <a:cs typeface="Calibri" pitchFamily="34"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pPr algn="l">
              <a:spcBef>
                <a:spcPts val="600"/>
              </a:spcBef>
              <a:defRPr/>
            </a:pPr>
            <a:r>
              <a:rPr lang="en-US" sz="3200" dirty="0" smtClean="0">
                <a:solidFill>
                  <a:schemeClr val="tx1">
                    <a:lumMod val="75000"/>
                    <a:lumOff val="25000"/>
                  </a:schemeClr>
                </a:solidFill>
              </a:rPr>
              <a:t>How to correct this challenge?</a:t>
            </a:r>
            <a:endParaRPr lang="ar-KW" sz="3200" dirty="0">
              <a:solidFill>
                <a:schemeClr val="tx1">
                  <a:lumMod val="75000"/>
                  <a:lumOff val="25000"/>
                </a:schemeClr>
              </a:solidFill>
              <a:cs typeface="Times New Roman" pitchFamily="18"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62500" lnSpcReduction="20000"/>
          </a:bodyPr>
          <a:lstStyle/>
          <a:p>
            <a:pPr algn="just">
              <a:lnSpc>
                <a:spcPct val="160000"/>
              </a:lnSpc>
              <a:buFont typeface="Courier New" pitchFamily="49" charset="0"/>
              <a:buChar char="o"/>
              <a:defRPr/>
            </a:pPr>
            <a:r>
              <a:rPr lang="en-GB" sz="2800" dirty="0" smtClean="0"/>
              <a:t> The real </a:t>
            </a:r>
            <a:r>
              <a:rPr lang="en-GB" sz="2800" dirty="0" err="1" smtClean="0"/>
              <a:t>Halal</a:t>
            </a:r>
            <a:r>
              <a:rPr lang="en-GB" sz="2800" dirty="0" smtClean="0"/>
              <a:t> can only be achieved by </a:t>
            </a:r>
            <a:r>
              <a:rPr lang="en-GB" sz="2800" b="1" dirty="0" smtClean="0">
                <a:solidFill>
                  <a:srgbClr val="00B050"/>
                </a:solidFill>
              </a:rPr>
              <a:t>going strict </a:t>
            </a:r>
            <a:r>
              <a:rPr lang="en-GB" sz="2800" b="1" dirty="0" err="1" smtClean="0">
                <a:solidFill>
                  <a:srgbClr val="00B050"/>
                </a:solidFill>
              </a:rPr>
              <a:t>Halal</a:t>
            </a:r>
            <a:r>
              <a:rPr lang="en-GB" sz="2800" dirty="0" smtClean="0"/>
              <a:t>.</a:t>
            </a:r>
          </a:p>
          <a:p>
            <a:pPr algn="just">
              <a:lnSpc>
                <a:spcPct val="160000"/>
              </a:lnSpc>
              <a:buFont typeface="Courier New" pitchFamily="49" charset="0"/>
              <a:buChar char="o"/>
              <a:defRPr/>
            </a:pPr>
            <a:r>
              <a:rPr lang="en-GB" sz="2800" dirty="0" smtClean="0"/>
              <a:t> </a:t>
            </a:r>
            <a:r>
              <a:rPr lang="en-GB" sz="2800" dirty="0" err="1" smtClean="0"/>
              <a:t>Halal</a:t>
            </a:r>
            <a:r>
              <a:rPr lang="en-GB" sz="2800" dirty="0" smtClean="0"/>
              <a:t> awareness is the key to solve many </a:t>
            </a:r>
            <a:r>
              <a:rPr lang="en-GB" sz="2800" dirty="0" err="1" smtClean="0"/>
              <a:t>Halal</a:t>
            </a:r>
            <a:r>
              <a:rPr lang="en-GB" sz="2800" dirty="0" smtClean="0"/>
              <a:t> issues.</a:t>
            </a:r>
          </a:p>
          <a:p>
            <a:pPr algn="just">
              <a:lnSpc>
                <a:spcPct val="160000"/>
              </a:lnSpc>
              <a:buFont typeface="Courier New" pitchFamily="49" charset="0"/>
              <a:buChar char="o"/>
              <a:defRPr/>
            </a:pPr>
            <a:r>
              <a:rPr lang="en-GB" sz="2800" dirty="0" smtClean="0"/>
              <a:t>  Alternatives to </a:t>
            </a:r>
            <a:r>
              <a:rPr lang="en-GB" sz="2800" dirty="0" err="1" smtClean="0"/>
              <a:t>Haram</a:t>
            </a:r>
            <a:r>
              <a:rPr lang="en-GB" sz="2800" dirty="0" smtClean="0"/>
              <a:t> can be provided in robust amounts.</a:t>
            </a:r>
          </a:p>
          <a:p>
            <a:pPr algn="just">
              <a:lnSpc>
                <a:spcPct val="160000"/>
              </a:lnSpc>
              <a:buFont typeface="Courier New" pitchFamily="49" charset="0"/>
              <a:buChar char="o"/>
              <a:defRPr/>
            </a:pPr>
            <a:r>
              <a:rPr lang="en-GB" sz="2800" dirty="0" smtClean="0"/>
              <a:t> Under normal circumstances, </a:t>
            </a:r>
            <a:r>
              <a:rPr lang="en-GB" sz="2800" dirty="0" err="1" smtClean="0"/>
              <a:t>Haram</a:t>
            </a:r>
            <a:r>
              <a:rPr lang="en-GB" sz="2800" dirty="0" smtClean="0"/>
              <a:t> materials are not allowed to be used for any purpose.</a:t>
            </a:r>
          </a:p>
          <a:p>
            <a:pPr algn="just">
              <a:lnSpc>
                <a:spcPct val="160000"/>
              </a:lnSpc>
              <a:buFont typeface="Courier New" pitchFamily="49" charset="0"/>
              <a:buChar char="o"/>
              <a:defRPr/>
            </a:pPr>
            <a:r>
              <a:rPr lang="en-US" sz="2800" dirty="0" smtClean="0"/>
              <a:t> Orders of Allah almighty delivered to us to implement them and not for maneuvering around them.</a:t>
            </a:r>
          </a:p>
          <a:p>
            <a:pPr algn="just">
              <a:lnSpc>
                <a:spcPct val="160000"/>
              </a:lnSpc>
              <a:buFont typeface="Courier New" pitchFamily="49" charset="0"/>
              <a:buChar char="o"/>
              <a:defRPr/>
            </a:pPr>
            <a:r>
              <a:rPr lang="en-US" sz="2800" dirty="0" smtClean="0"/>
              <a:t> Accredited </a:t>
            </a:r>
            <a:r>
              <a:rPr lang="en-US" sz="2800" dirty="0" err="1" smtClean="0"/>
              <a:t>Halal</a:t>
            </a:r>
            <a:r>
              <a:rPr lang="en-US" sz="2800" dirty="0" smtClean="0"/>
              <a:t> certification bodies are not under control of </a:t>
            </a:r>
            <a:r>
              <a:rPr lang="en-US" sz="2800" dirty="0" err="1" smtClean="0"/>
              <a:t>Halal</a:t>
            </a:r>
            <a:r>
              <a:rPr lang="en-US" sz="2800" dirty="0" smtClean="0"/>
              <a:t> accreditation bodies.</a:t>
            </a:r>
          </a:p>
          <a:p>
            <a:pPr algn="just">
              <a:lnSpc>
                <a:spcPct val="160000"/>
              </a:lnSpc>
              <a:buFont typeface="Courier New" pitchFamily="49" charset="0"/>
              <a:buChar char="o"/>
              <a:defRPr/>
            </a:pPr>
            <a:r>
              <a:rPr lang="en-US" sz="2800" dirty="0" smtClean="0"/>
              <a:t> </a:t>
            </a:r>
            <a:r>
              <a:rPr lang="en-US" sz="2800" dirty="0" err="1" smtClean="0"/>
              <a:t>Halal</a:t>
            </a:r>
            <a:r>
              <a:rPr lang="en-US" sz="2800" dirty="0" smtClean="0"/>
              <a:t> accreditation bodies are involved in </a:t>
            </a:r>
            <a:r>
              <a:rPr lang="en-US" sz="2800" dirty="0" err="1" smtClean="0"/>
              <a:t>Halal</a:t>
            </a:r>
            <a:r>
              <a:rPr lang="en-US" sz="2800" dirty="0" smtClean="0"/>
              <a:t> </a:t>
            </a:r>
            <a:r>
              <a:rPr lang="en-US" sz="2800" u="sng" dirty="0" smtClean="0"/>
              <a:t>businesswise</a:t>
            </a:r>
            <a:r>
              <a:rPr lang="en-US" sz="2800" dirty="0" smtClean="0"/>
              <a:t>.</a:t>
            </a:r>
            <a:endParaRPr lang="en-US"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r>
              <a:rPr lang="en-US" sz="3200" b="1" dirty="0" smtClean="0">
                <a:solidFill>
                  <a:schemeClr val="tx1">
                    <a:lumMod val="75000"/>
                    <a:lumOff val="25000"/>
                  </a:schemeClr>
                </a:solidFill>
                <a:latin typeface="Calibri" pitchFamily="34" charset="0"/>
              </a:rPr>
              <a:t>Conclusion</a:t>
            </a:r>
            <a:endParaRPr lang="en-US" sz="3200" b="1" dirty="0">
              <a:solidFill>
                <a:schemeClr val="tx1">
                  <a:lumMod val="75000"/>
                  <a:lumOff val="25000"/>
                </a:schemeClr>
              </a:solidFill>
              <a:latin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62500" lnSpcReduction="20000"/>
          </a:bodyPr>
          <a:lstStyle/>
          <a:p>
            <a:pPr algn="just">
              <a:lnSpc>
                <a:spcPct val="200000"/>
              </a:lnSpc>
              <a:buFont typeface="Courier New" pitchFamily="49" charset="0"/>
              <a:buChar char="o"/>
              <a:defRPr/>
            </a:pPr>
            <a:r>
              <a:rPr lang="en-GB" sz="2800" dirty="0" smtClean="0"/>
              <a:t> Assessment of </a:t>
            </a:r>
            <a:r>
              <a:rPr lang="en-GB" sz="2800" dirty="0" err="1" smtClean="0"/>
              <a:t>Halal</a:t>
            </a:r>
            <a:r>
              <a:rPr lang="en-GB" sz="2800" dirty="0" smtClean="0"/>
              <a:t> Awareness must be conducted routinely.</a:t>
            </a:r>
          </a:p>
          <a:p>
            <a:pPr algn="just">
              <a:lnSpc>
                <a:spcPct val="200000"/>
              </a:lnSpc>
              <a:buFont typeface="Courier New" pitchFamily="49" charset="0"/>
              <a:buChar char="o"/>
              <a:defRPr/>
            </a:pPr>
            <a:r>
              <a:rPr lang="en-GB" sz="2800" dirty="0" smtClean="0"/>
              <a:t> </a:t>
            </a:r>
            <a:r>
              <a:rPr lang="en-GB" sz="2800" dirty="0" err="1" smtClean="0"/>
              <a:t>Halal</a:t>
            </a:r>
            <a:r>
              <a:rPr lang="en-GB" sz="2800" dirty="0" smtClean="0"/>
              <a:t> awareness programs must be established at early educations.</a:t>
            </a:r>
          </a:p>
          <a:p>
            <a:pPr algn="just">
              <a:lnSpc>
                <a:spcPct val="200000"/>
              </a:lnSpc>
              <a:buFont typeface="Courier New" pitchFamily="49" charset="0"/>
              <a:buChar char="o"/>
              <a:defRPr/>
            </a:pPr>
            <a:r>
              <a:rPr lang="en-GB" sz="2800" dirty="0" smtClean="0"/>
              <a:t> Muslim consumers should be educated on </a:t>
            </a:r>
            <a:r>
              <a:rPr lang="en-GB" sz="2800" dirty="0" err="1" smtClean="0"/>
              <a:t>Halal</a:t>
            </a:r>
            <a:r>
              <a:rPr lang="en-GB" sz="2800" dirty="0" smtClean="0"/>
              <a:t> terminologies and what do they imply in their daily life. </a:t>
            </a:r>
          </a:p>
          <a:p>
            <a:pPr algn="just">
              <a:lnSpc>
                <a:spcPct val="200000"/>
              </a:lnSpc>
              <a:buFont typeface="Courier New" pitchFamily="49" charset="0"/>
              <a:buChar char="o"/>
              <a:defRPr/>
            </a:pPr>
            <a:r>
              <a:rPr lang="en-GB" sz="2800" dirty="0" smtClean="0"/>
              <a:t> Muslim consumers should not rely totally in </a:t>
            </a:r>
            <a:r>
              <a:rPr lang="en-GB" sz="2800" dirty="0" err="1" smtClean="0"/>
              <a:t>Halal</a:t>
            </a:r>
            <a:r>
              <a:rPr lang="en-GB" sz="2800" dirty="0" smtClean="0"/>
              <a:t> on their governmental control agencies; they must depend on themselves by questioning before buy.</a:t>
            </a:r>
          </a:p>
          <a:p>
            <a:pPr algn="just">
              <a:lnSpc>
                <a:spcPct val="200000"/>
              </a:lnSpc>
              <a:buFont typeface="Courier New" pitchFamily="49" charset="0"/>
              <a:buChar char="o"/>
              <a:defRPr/>
            </a:pPr>
            <a:r>
              <a:rPr lang="en-GB" sz="2800" dirty="0" smtClean="0"/>
              <a:t> Governments should request from international companies to provide the real </a:t>
            </a:r>
            <a:r>
              <a:rPr lang="en-GB" sz="2800" dirty="0" err="1" smtClean="0"/>
              <a:t>Halal</a:t>
            </a:r>
            <a:r>
              <a:rPr lang="en-GB" sz="2800" dirty="0" smtClean="0"/>
              <a:t> on food and non-food items.</a:t>
            </a:r>
            <a:endParaRPr lang="en-GB" sz="2800" b="1" dirty="0">
              <a:solidFill>
                <a:srgbClr val="FF0000"/>
              </a:solidFill>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r>
              <a:rPr lang="en-US" sz="3200" b="1" dirty="0" smtClean="0">
                <a:solidFill>
                  <a:schemeClr val="tx1">
                    <a:lumMod val="75000"/>
                    <a:lumOff val="25000"/>
                  </a:schemeClr>
                </a:solidFill>
                <a:latin typeface="Calibri" pitchFamily="34" charset="0"/>
              </a:rPr>
              <a:t>Recommendations</a:t>
            </a:r>
            <a:endParaRPr lang="en-US" sz="3200" b="1" dirty="0">
              <a:solidFill>
                <a:schemeClr val="tx1">
                  <a:lumMod val="75000"/>
                  <a:lumOff val="25000"/>
                </a:schemeClr>
              </a:solidFill>
              <a:latin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fontScale="70000" lnSpcReduction="20000"/>
          </a:bodyPr>
          <a:lstStyle/>
          <a:p>
            <a:pPr algn="just">
              <a:lnSpc>
                <a:spcPct val="200000"/>
              </a:lnSpc>
              <a:buFont typeface="Courier New" pitchFamily="49" charset="0"/>
              <a:buChar char="o"/>
              <a:defRPr/>
            </a:pPr>
            <a:r>
              <a:rPr lang="en-GB" sz="2800" dirty="0" smtClean="0"/>
              <a:t> Muslim scholars should unite with one opinion on </a:t>
            </a:r>
            <a:r>
              <a:rPr lang="en-GB" sz="2800" dirty="0" err="1" smtClean="0"/>
              <a:t>Halal</a:t>
            </a:r>
            <a:r>
              <a:rPr lang="en-GB" sz="2800" dirty="0" smtClean="0"/>
              <a:t> and </a:t>
            </a:r>
            <a:r>
              <a:rPr lang="en-GB" sz="2800" dirty="0" err="1" smtClean="0"/>
              <a:t>Haram</a:t>
            </a:r>
            <a:r>
              <a:rPr lang="en-GB" sz="2800" dirty="0" smtClean="0"/>
              <a:t> on emerging issues.</a:t>
            </a:r>
            <a:r>
              <a:rPr lang="ar-KW" sz="2800" b="1" dirty="0" smtClean="0">
                <a:solidFill>
                  <a:srgbClr val="FF0000"/>
                </a:solidFill>
              </a:rPr>
              <a:t> </a:t>
            </a:r>
            <a:endParaRPr lang="en-IN" sz="2800" b="1" dirty="0" smtClean="0">
              <a:solidFill>
                <a:srgbClr val="FF0000"/>
              </a:solidFill>
            </a:endParaRPr>
          </a:p>
          <a:p>
            <a:pPr algn="just">
              <a:lnSpc>
                <a:spcPct val="200000"/>
              </a:lnSpc>
              <a:buFont typeface="Courier New" pitchFamily="49" charset="0"/>
              <a:buChar char="o"/>
              <a:defRPr/>
            </a:pPr>
            <a:r>
              <a:rPr lang="en-US" sz="2800" dirty="0" smtClean="0"/>
              <a:t> Accreditation agencies must reorient themselves to focus mainly on </a:t>
            </a:r>
            <a:r>
              <a:rPr lang="en-US" sz="2800" dirty="0" err="1" smtClean="0"/>
              <a:t>Halal</a:t>
            </a:r>
            <a:r>
              <a:rPr lang="en-US" sz="2800" dirty="0" smtClean="0"/>
              <a:t> rather than solely on the requirements of quality management systems.</a:t>
            </a:r>
          </a:p>
          <a:p>
            <a:pPr algn="just">
              <a:lnSpc>
                <a:spcPct val="200000"/>
              </a:lnSpc>
              <a:buFont typeface="Courier New" pitchFamily="49" charset="0"/>
              <a:buChar char="o"/>
              <a:defRPr/>
            </a:pPr>
            <a:r>
              <a:rPr lang="en-US" sz="2800" dirty="0" smtClean="0"/>
              <a:t> Finally, government bodies concerned in pursuing </a:t>
            </a:r>
            <a:r>
              <a:rPr lang="en-US" sz="2800" dirty="0" err="1" smtClean="0"/>
              <a:t>halal</a:t>
            </a:r>
            <a:r>
              <a:rPr lang="en-US" sz="2800" dirty="0" smtClean="0"/>
              <a:t> should establish a deterrent punishments </a:t>
            </a:r>
            <a:r>
              <a:rPr lang="ar-KW" sz="2800" b="1" dirty="0" smtClean="0"/>
              <a:t>عقوبات</a:t>
            </a:r>
            <a:r>
              <a:rPr lang="ar-KW" sz="2800" dirty="0" smtClean="0"/>
              <a:t> </a:t>
            </a:r>
            <a:r>
              <a:rPr lang="ar-KW" sz="2800" b="1" dirty="0" smtClean="0"/>
              <a:t>رادعة</a:t>
            </a:r>
            <a:r>
              <a:rPr lang="en-US" sz="2800" b="1" dirty="0" smtClean="0"/>
              <a:t> </a:t>
            </a:r>
            <a:r>
              <a:rPr lang="en-US" sz="2800" dirty="0" smtClean="0"/>
              <a:t>to anyone who begs </a:t>
            </a:r>
            <a:r>
              <a:rPr lang="ar-KW" sz="2800" b="1" dirty="0" smtClean="0"/>
              <a:t>يسول</a:t>
            </a:r>
            <a:r>
              <a:rPr lang="en-US" sz="2800" dirty="0" smtClean="0"/>
              <a:t> himself by passing transactions for uncertified </a:t>
            </a:r>
            <a:r>
              <a:rPr lang="en-US" sz="2800" dirty="0" err="1" smtClean="0"/>
              <a:t>Halal</a:t>
            </a:r>
            <a:r>
              <a:rPr lang="en-US" sz="2800" dirty="0" smtClean="0"/>
              <a:t> shipments.</a:t>
            </a:r>
            <a:endParaRPr lang="en-US" sz="2800" b="1" dirty="0" smtClean="0"/>
          </a:p>
          <a:p>
            <a:pPr algn="just">
              <a:lnSpc>
                <a:spcPct val="200000"/>
              </a:lnSpc>
              <a:buFont typeface="Courier New" pitchFamily="49" charset="0"/>
              <a:buChar char="o"/>
              <a:defRPr/>
            </a:pPr>
            <a:endParaRPr lang="en-GB" sz="2800" dirty="0"/>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r>
              <a:rPr lang="en-US" sz="3200" b="1" dirty="0" smtClean="0">
                <a:solidFill>
                  <a:schemeClr val="tx1">
                    <a:lumMod val="75000"/>
                    <a:lumOff val="25000"/>
                  </a:schemeClr>
                </a:solidFill>
                <a:latin typeface="Calibri" pitchFamily="34" charset="0"/>
              </a:rPr>
              <a:t>Recommendations</a:t>
            </a:r>
            <a:endParaRPr lang="en-US" sz="3200" b="1" dirty="0">
              <a:solidFill>
                <a:schemeClr val="tx1">
                  <a:lumMod val="75000"/>
                  <a:lumOff val="25000"/>
                </a:schemeClr>
              </a:solidFill>
              <a:latin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457200" indent="-457200">
              <a:lnSpc>
                <a:spcPct val="150000"/>
              </a:lnSpc>
              <a:spcBef>
                <a:spcPts val="600"/>
              </a:spcBef>
              <a:buFont typeface="Courier New" pitchFamily="49" charset="0"/>
              <a:buChar char="o"/>
              <a:defRPr/>
            </a:pPr>
            <a:r>
              <a:rPr lang="en-US" dirty="0" smtClean="0">
                <a:cs typeface="Times New Roman" pitchFamily="18" charset="0"/>
              </a:rPr>
              <a:t>Introduction</a:t>
            </a:r>
          </a:p>
          <a:p>
            <a:pPr marL="457200" indent="-457200" algn="just">
              <a:lnSpc>
                <a:spcPct val="150000"/>
              </a:lnSpc>
              <a:spcBef>
                <a:spcPts val="600"/>
              </a:spcBef>
              <a:buFont typeface="Courier New" pitchFamily="49" charset="0"/>
              <a:buChar char="o"/>
              <a:defRPr/>
            </a:pPr>
            <a:r>
              <a:rPr lang="en-US" dirty="0" smtClean="0">
                <a:cs typeface="Calibri" pitchFamily="34" charset="0"/>
              </a:rPr>
              <a:t>Challenges </a:t>
            </a:r>
            <a:r>
              <a:rPr lang="en-US" dirty="0" smtClean="0"/>
              <a:t>minimizes the effectiveness of the real </a:t>
            </a:r>
            <a:r>
              <a:rPr lang="en-US" dirty="0" err="1" smtClean="0"/>
              <a:t>Halal</a:t>
            </a:r>
            <a:endParaRPr lang="en-US" dirty="0" smtClean="0"/>
          </a:p>
          <a:p>
            <a:pPr marL="457200" indent="-457200" algn="just">
              <a:lnSpc>
                <a:spcPct val="150000"/>
              </a:lnSpc>
              <a:spcBef>
                <a:spcPts val="600"/>
              </a:spcBef>
              <a:buFont typeface="Courier New" pitchFamily="49" charset="0"/>
              <a:buChar char="o"/>
              <a:defRPr/>
            </a:pPr>
            <a:r>
              <a:rPr lang="en-US" dirty="0" smtClean="0"/>
              <a:t>How to correct these challenges?</a:t>
            </a:r>
            <a:endParaRPr lang="ar-KW" dirty="0" smtClean="0"/>
          </a:p>
          <a:p>
            <a:pPr marL="457200" indent="-457200" algn="just">
              <a:lnSpc>
                <a:spcPct val="150000"/>
              </a:lnSpc>
              <a:spcBef>
                <a:spcPts val="600"/>
              </a:spcBef>
              <a:buFont typeface="Courier New" pitchFamily="49" charset="0"/>
              <a:buChar char="o"/>
              <a:defRPr/>
            </a:pPr>
            <a:r>
              <a:rPr lang="en-US" dirty="0" smtClean="0">
                <a:cs typeface="Calibri" pitchFamily="34" charset="0"/>
              </a:rPr>
              <a:t>Challenges </a:t>
            </a:r>
            <a:r>
              <a:rPr lang="en-US" dirty="0" smtClean="0"/>
              <a:t>minimizes the effectiveness of meeting requirements of </a:t>
            </a:r>
            <a:r>
              <a:rPr lang="en-US" dirty="0" err="1" smtClean="0"/>
              <a:t>Halal</a:t>
            </a:r>
            <a:r>
              <a:rPr lang="en-US" dirty="0" smtClean="0"/>
              <a:t> standards and of </a:t>
            </a:r>
            <a:r>
              <a:rPr lang="en-US" dirty="0" err="1" smtClean="0"/>
              <a:t>Halal</a:t>
            </a:r>
            <a:r>
              <a:rPr lang="en-US" dirty="0" smtClean="0"/>
              <a:t> accreditation agencies</a:t>
            </a:r>
          </a:p>
          <a:p>
            <a:pPr marL="457200" indent="-457200" algn="just">
              <a:lnSpc>
                <a:spcPct val="150000"/>
              </a:lnSpc>
              <a:spcBef>
                <a:spcPts val="600"/>
              </a:spcBef>
              <a:buFont typeface="Courier New" pitchFamily="49" charset="0"/>
              <a:buChar char="o"/>
              <a:defRPr/>
            </a:pPr>
            <a:r>
              <a:rPr lang="en-US" dirty="0" smtClean="0"/>
              <a:t>How to correct these challenges?</a:t>
            </a:r>
            <a:endParaRPr lang="en-US" dirty="0" smtClean="0">
              <a:cs typeface="Calibri" pitchFamily="34" charset="0"/>
            </a:endParaRPr>
          </a:p>
          <a:p>
            <a:pPr marL="457200" indent="-457200">
              <a:lnSpc>
                <a:spcPct val="150000"/>
              </a:lnSpc>
              <a:spcBef>
                <a:spcPts val="600"/>
              </a:spcBef>
              <a:buFont typeface="Courier New" pitchFamily="49" charset="0"/>
              <a:buChar char="o"/>
              <a:defRPr/>
            </a:pPr>
            <a:r>
              <a:rPr lang="en-US" dirty="0" smtClean="0">
                <a:cs typeface="Times New Roman" pitchFamily="18" charset="0"/>
              </a:rPr>
              <a:t>Conclusions</a:t>
            </a:r>
          </a:p>
          <a:p>
            <a:pPr marL="457200" indent="-457200">
              <a:lnSpc>
                <a:spcPct val="150000"/>
              </a:lnSpc>
              <a:spcBef>
                <a:spcPts val="600"/>
              </a:spcBef>
              <a:buFont typeface="Courier New" pitchFamily="49" charset="0"/>
              <a:buChar char="o"/>
              <a:defRPr/>
            </a:pPr>
            <a:r>
              <a:rPr lang="en-US" dirty="0" smtClean="0">
                <a:cs typeface="Times New Roman" pitchFamily="18" charset="0"/>
              </a:rPr>
              <a:t>Recommendations</a:t>
            </a: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lnSpc>
                <a:spcPct val="150000"/>
              </a:lnSpc>
              <a:spcBef>
                <a:spcPts val="600"/>
              </a:spcBef>
              <a:defRPr/>
            </a:pPr>
            <a:r>
              <a:rPr lang="en-US" dirty="0" smtClean="0">
                <a:ea typeface="ＭＳ Ｐゴシック" charset="-128"/>
                <a:cs typeface="Times New Roman" pitchFamily="18" charset="0"/>
              </a:rPr>
              <a:t>Content</a:t>
            </a:r>
            <a:endParaRPr lang="en-US" dirty="0">
              <a:solidFill>
                <a:schemeClr val="tx1">
                  <a:lumMod val="75000"/>
                  <a:lumOff val="25000"/>
                </a:schemeClr>
              </a:solidFill>
              <a:cs typeface="Times New Roman" pitchFamily="18"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428736"/>
            <a:ext cx="8229600" cy="4525963"/>
          </a:xfrm>
        </p:spPr>
        <p:txBody>
          <a:bodyPr>
            <a:normAutofit/>
          </a:bodyPr>
          <a:lstStyle/>
          <a:p>
            <a:pPr algn="just">
              <a:defRPr/>
            </a:pPr>
            <a:r>
              <a:rPr lang="en-GB" sz="2800" dirty="0" smtClean="0"/>
              <a:t>*This article was originally written in Arabic and taken from the book “My Food, under review for 2017”, by its author Dr. Hani </a:t>
            </a:r>
            <a:r>
              <a:rPr lang="en-GB" sz="2800" dirty="0" err="1" smtClean="0"/>
              <a:t>Mansour</a:t>
            </a:r>
            <a:r>
              <a:rPr lang="en-GB" sz="2800" dirty="0" smtClean="0"/>
              <a:t> </a:t>
            </a:r>
            <a:r>
              <a:rPr lang="en-GB" sz="2800" dirty="0" err="1" smtClean="0"/>
              <a:t>Mosa</a:t>
            </a:r>
            <a:r>
              <a:rPr lang="en-GB" sz="2800" dirty="0" smtClean="0"/>
              <a:t> Al-</a:t>
            </a:r>
            <a:r>
              <a:rPr lang="en-GB" sz="2800" dirty="0" err="1" smtClean="0"/>
              <a:t>Mazeedi</a:t>
            </a:r>
            <a:r>
              <a:rPr lang="en-GB" sz="2800" dirty="0" smtClean="0"/>
              <a:t>. Kuwait Institute for Scientific Research.</a:t>
            </a:r>
            <a:r>
              <a:rPr lang="ar-KW" sz="2800" dirty="0" smtClean="0"/>
              <a:t>    </a:t>
            </a:r>
            <a:r>
              <a:rPr lang="en-US" sz="2800" dirty="0" smtClean="0"/>
              <a:t> References for this articles are found in the book My Food.</a:t>
            </a:r>
            <a:endParaRPr lang="ar-KW" sz="2800" dirty="0">
              <a:cs typeface="Times New Roman" pitchFamily="18" charset="0"/>
            </a:endParaRPr>
          </a:p>
        </p:txBody>
      </p:sp>
      <p:pic>
        <p:nvPicPr>
          <p:cNvPr id="8" name="Picture 7"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itle 1"/>
          <p:cNvSpPr>
            <a:spLocks noGrp="1"/>
          </p:cNvSpPr>
          <p:nvPr>
            <p:ph type="title"/>
          </p:nvPr>
        </p:nvSpPr>
        <p:spPr>
          <a:xfrm>
            <a:off x="457200" y="142852"/>
            <a:ext cx="8229600" cy="720000"/>
          </a:xfrm>
        </p:spPr>
        <p:txBody>
          <a:bodyPr>
            <a:noAutofit/>
          </a:bodyPr>
          <a:lstStyle/>
          <a:p>
            <a:r>
              <a:rPr lang="en-US" sz="3200" b="1" dirty="0" smtClean="0">
                <a:solidFill>
                  <a:schemeClr val="tx1">
                    <a:lumMod val="75000"/>
                    <a:lumOff val="25000"/>
                  </a:schemeClr>
                </a:solidFill>
                <a:latin typeface="Calibri" pitchFamily="34" charset="0"/>
              </a:rPr>
              <a:t>References</a:t>
            </a:r>
            <a:endParaRPr lang="en-US" sz="3200" b="1" dirty="0">
              <a:solidFill>
                <a:schemeClr val="tx1">
                  <a:lumMod val="75000"/>
                  <a:lumOff val="25000"/>
                </a:schemeClr>
              </a:solidFill>
              <a:latin typeface="Calibri" pitchFamily="34" charset="0"/>
            </a:endParaRPr>
          </a:p>
        </p:txBody>
      </p:sp>
      <p:sp>
        <p:nvSpPr>
          <p:cNvPr id="10" name="Rectangle 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8" descr="http://www.trekzone.ca/files/images/GreenAppleFacts.jpg"/>
          <p:cNvPicPr>
            <a:picLocks noChangeAspect="1" noChangeArrowheads="1"/>
          </p:cNvPicPr>
          <p:nvPr/>
        </p:nvPicPr>
        <p:blipFill>
          <a:blip r:embed="rId2"/>
          <a:srcRect/>
          <a:stretch>
            <a:fillRect/>
          </a:stretch>
        </p:blipFill>
        <p:spPr bwMode="auto">
          <a:xfrm>
            <a:off x="904912" y="844550"/>
            <a:ext cx="2054225" cy="1752600"/>
          </a:xfrm>
          <a:prstGeom prst="rect">
            <a:avLst/>
          </a:prstGeom>
          <a:noFill/>
          <a:ln w="9525">
            <a:noFill/>
            <a:miter lim="800000"/>
            <a:headEnd/>
            <a:tailEnd/>
          </a:ln>
        </p:spPr>
      </p:pic>
      <p:pic>
        <p:nvPicPr>
          <p:cNvPr id="15" name="Picture 10" descr="4"/>
          <p:cNvPicPr>
            <a:picLocks noChangeAspect="1" noChangeArrowheads="1"/>
          </p:cNvPicPr>
          <p:nvPr/>
        </p:nvPicPr>
        <p:blipFill>
          <a:blip r:embed="rId3"/>
          <a:srcRect/>
          <a:stretch>
            <a:fillRect/>
          </a:stretch>
        </p:blipFill>
        <p:spPr bwMode="auto">
          <a:xfrm>
            <a:off x="4410112" y="6350"/>
            <a:ext cx="5448300" cy="6845300"/>
          </a:xfrm>
          <a:prstGeom prst="rect">
            <a:avLst/>
          </a:prstGeom>
          <a:noFill/>
          <a:ln w="28575">
            <a:noFill/>
            <a:miter lim="800000"/>
            <a:headEnd/>
            <a:tailEnd/>
          </a:ln>
        </p:spPr>
      </p:pic>
      <p:sp>
        <p:nvSpPr>
          <p:cNvPr id="20" name="Text Box 4"/>
          <p:cNvSpPr txBox="1">
            <a:spLocks noChangeArrowheads="1"/>
          </p:cNvSpPr>
          <p:nvPr/>
        </p:nvSpPr>
        <p:spPr bwMode="auto">
          <a:xfrm>
            <a:off x="219112" y="2574925"/>
            <a:ext cx="3429000" cy="708025"/>
          </a:xfrm>
          <a:prstGeom prst="rect">
            <a:avLst/>
          </a:prstGeom>
          <a:noFill/>
          <a:ln w="254000">
            <a:noFill/>
            <a:miter lim="800000"/>
            <a:headEnd/>
            <a:tailEnd/>
          </a:ln>
        </p:spPr>
        <p:txBody>
          <a:bodyPr>
            <a:spAutoFit/>
          </a:bodyPr>
          <a:lstStyle/>
          <a:p>
            <a:pPr algn="ctr" rtl="1"/>
            <a:r>
              <a:rPr lang="ar-SA" sz="2000">
                <a:solidFill>
                  <a:srgbClr val="0070C0"/>
                </a:solidFill>
                <a:latin typeface="Calibri" pitchFamily="34" charset="0"/>
                <a:ea typeface="MS PGothic" pitchFamily="34" charset="-128"/>
                <a:cs typeface="Simplified Arabic" pitchFamily="18" charset="-78"/>
              </a:rPr>
              <a:t>سبحنك اللهم وبحمدك أشهد أن لا إله إلا أنت، أستغفرك وأتوب إليك</a:t>
            </a:r>
            <a:endParaRPr lang="en-US" sz="2000">
              <a:solidFill>
                <a:srgbClr val="0070C0"/>
              </a:solidFill>
              <a:latin typeface="Calibri" pitchFamily="34" charset="0"/>
              <a:ea typeface="MS PGothic" pitchFamily="34" charset="-128"/>
              <a:cs typeface="Calibri" pitchFamily="34" charset="0"/>
            </a:endParaRPr>
          </a:p>
        </p:txBody>
      </p:sp>
      <p:sp>
        <p:nvSpPr>
          <p:cNvPr id="21" name="Text Box 70"/>
          <p:cNvSpPr txBox="1">
            <a:spLocks noChangeArrowheads="1"/>
          </p:cNvSpPr>
          <p:nvPr/>
        </p:nvSpPr>
        <p:spPr bwMode="auto">
          <a:xfrm>
            <a:off x="-9488" y="3348038"/>
            <a:ext cx="4191000" cy="831850"/>
          </a:xfrm>
          <a:prstGeom prst="rect">
            <a:avLst/>
          </a:prstGeom>
          <a:noFill/>
          <a:ln w="254000">
            <a:noFill/>
            <a:miter lim="800000"/>
            <a:headEnd/>
            <a:tailEnd/>
          </a:ln>
        </p:spPr>
        <p:txBody>
          <a:bodyPr>
            <a:spAutoFit/>
          </a:bodyPr>
          <a:lstStyle/>
          <a:p>
            <a:pPr algn="ctr"/>
            <a:r>
              <a:rPr lang="en-US" sz="2400">
                <a:solidFill>
                  <a:srgbClr val="0070C0"/>
                </a:solidFill>
                <a:latin typeface="Calibri" pitchFamily="34" charset="0"/>
                <a:ea typeface="MS PGothic" pitchFamily="34" charset="-128"/>
                <a:cs typeface="Calibri" pitchFamily="34" charset="0"/>
                <a:hlinkClick r:id="rId4"/>
              </a:rPr>
              <a:t>mazeedi@hotmail.com</a:t>
            </a:r>
            <a:endParaRPr lang="en-US" sz="2400">
              <a:solidFill>
                <a:srgbClr val="0070C0"/>
              </a:solidFill>
              <a:latin typeface="Calibri" pitchFamily="34" charset="0"/>
              <a:ea typeface="MS PGothic" pitchFamily="34" charset="-128"/>
              <a:cs typeface="Calibri" pitchFamily="34" charset="0"/>
            </a:endParaRPr>
          </a:p>
          <a:p>
            <a:pPr algn="ctr"/>
            <a:r>
              <a:rPr lang="en-US" sz="2400">
                <a:solidFill>
                  <a:srgbClr val="0070C0"/>
                </a:solidFill>
                <a:latin typeface="Calibri" pitchFamily="34" charset="0"/>
                <a:ea typeface="MS PGothic" pitchFamily="34" charset="-128"/>
                <a:cs typeface="Calibri" pitchFamily="34" charset="0"/>
              </a:rPr>
              <a:t>0096597498500</a:t>
            </a:r>
          </a:p>
        </p:txBody>
      </p:sp>
      <p:sp>
        <p:nvSpPr>
          <p:cNvPr id="22" name="Text Box 79"/>
          <p:cNvSpPr txBox="1">
            <a:spLocks noChangeArrowheads="1"/>
          </p:cNvSpPr>
          <p:nvPr/>
        </p:nvSpPr>
        <p:spPr bwMode="auto">
          <a:xfrm>
            <a:off x="504862" y="4251325"/>
            <a:ext cx="3752850" cy="646113"/>
          </a:xfrm>
          <a:prstGeom prst="rect">
            <a:avLst/>
          </a:prstGeom>
          <a:noFill/>
          <a:ln w="76200">
            <a:noFill/>
            <a:miter lim="800000"/>
            <a:headEnd/>
            <a:tailEnd/>
          </a:ln>
        </p:spPr>
        <p:txBody>
          <a:bodyPr>
            <a:spAutoFit/>
          </a:bodyPr>
          <a:lstStyle/>
          <a:p>
            <a:pPr algn="ctr" rtl="1"/>
            <a:r>
              <a:rPr lang="ar-KW">
                <a:solidFill>
                  <a:srgbClr val="0070C0"/>
                </a:solidFill>
                <a:latin typeface="Calibri" pitchFamily="34" charset="0"/>
                <a:ea typeface="MS PGothic" pitchFamily="34" charset="-128"/>
                <a:cs typeface="Simplified Arabic" pitchFamily="18" charset="-78"/>
              </a:rPr>
              <a:t>د. هاني منصور المزيدي </a:t>
            </a:r>
          </a:p>
          <a:p>
            <a:pPr algn="ctr"/>
            <a:r>
              <a:rPr lang="ar-KW">
                <a:solidFill>
                  <a:srgbClr val="0070C0"/>
                </a:solidFill>
                <a:latin typeface="Calibri" pitchFamily="34" charset="0"/>
                <a:ea typeface="MS PGothic" pitchFamily="34" charset="-128"/>
                <a:cs typeface="Simplified Arabic" pitchFamily="18" charset="-78"/>
              </a:rPr>
              <a:t>مع الأخ أمجد محبوب في أستراليا سنة 1981</a:t>
            </a:r>
            <a:endParaRPr lang="en-US">
              <a:solidFill>
                <a:srgbClr val="0070C0"/>
              </a:solidFill>
              <a:latin typeface="Calibri" pitchFamily="34" charset="0"/>
              <a:ea typeface="MS PGothic" pitchFamily="34" charset="-128"/>
              <a:cs typeface="Calibri" pitchFamily="34" charset="0"/>
            </a:endParaRPr>
          </a:p>
        </p:txBody>
      </p:sp>
      <p:sp>
        <p:nvSpPr>
          <p:cNvPr id="23" name="Rectangle 8"/>
          <p:cNvSpPr>
            <a:spLocks noChangeArrowheads="1"/>
          </p:cNvSpPr>
          <p:nvPr/>
        </p:nvSpPr>
        <p:spPr bwMode="auto">
          <a:xfrm>
            <a:off x="504862" y="5187950"/>
            <a:ext cx="3505200" cy="923925"/>
          </a:xfrm>
          <a:prstGeom prst="rect">
            <a:avLst/>
          </a:prstGeom>
          <a:noFill/>
          <a:ln w="9525">
            <a:noFill/>
            <a:miter lim="800000"/>
            <a:headEnd/>
            <a:tailEnd/>
          </a:ln>
        </p:spPr>
        <p:txBody>
          <a:bodyPr>
            <a:spAutoFit/>
          </a:bodyPr>
          <a:lstStyle/>
          <a:p>
            <a:r>
              <a:rPr lang="en-US">
                <a:solidFill>
                  <a:srgbClr val="0070C0"/>
                </a:solidFill>
                <a:latin typeface="Calibri" pitchFamily="34" charset="0"/>
                <a:ea typeface="MS PGothic" pitchFamily="34" charset="-128"/>
                <a:cs typeface="Calibri" pitchFamily="34" charset="0"/>
              </a:rPr>
              <a:t>Dr. Hani Mansour Al-Mazeedi</a:t>
            </a:r>
          </a:p>
          <a:p>
            <a:pPr algn="ctr"/>
            <a:r>
              <a:rPr lang="en-US">
                <a:solidFill>
                  <a:srgbClr val="0070C0"/>
                </a:solidFill>
                <a:latin typeface="Calibri" pitchFamily="34" charset="0"/>
                <a:ea typeface="MS PGothic" pitchFamily="34" charset="-128"/>
                <a:cs typeface="Calibri" pitchFamily="34" charset="0"/>
              </a:rPr>
              <a:t>With brother Amjad Mahboob in Australia in 1981</a:t>
            </a:r>
          </a:p>
        </p:txBody>
      </p:sp>
      <p:sp>
        <p:nvSpPr>
          <p:cNvPr id="24" name="Title 1"/>
          <p:cNvSpPr txBox="1">
            <a:spLocks/>
          </p:cNvSpPr>
          <p:nvPr/>
        </p:nvSpPr>
        <p:spPr bwMode="auto">
          <a:xfrm>
            <a:off x="295312" y="82550"/>
            <a:ext cx="3810000" cy="762000"/>
          </a:xfrm>
          <a:prstGeom prst="rect">
            <a:avLst/>
          </a:prstGeom>
          <a:noFill/>
          <a:ln w="9525">
            <a:noFill/>
            <a:miter lim="800000"/>
            <a:headEnd/>
            <a:tailEnd/>
          </a:ln>
        </p:spPr>
        <p:txBody>
          <a:bodyPr/>
          <a:lstStyle/>
          <a:p>
            <a:pPr algn="ctr"/>
            <a:r>
              <a:rPr lang="ar-KW" sz="4400">
                <a:latin typeface="Calibri" pitchFamily="34" charset="0"/>
                <a:ea typeface="MS PGothic" pitchFamily="34" charset="-128"/>
              </a:rPr>
              <a:t>شكراً لاستماعكم</a:t>
            </a:r>
            <a:endParaRPr lang="en-US" sz="4400">
              <a:latin typeface="Calibri" pitchFamily="34" charset="0"/>
              <a:ea typeface="MS PGothic" pitchFamily="34" charset="-128"/>
              <a:cs typeface="Calibri" pitchFamily="34" charset="0"/>
            </a:endParaRPr>
          </a:p>
        </p:txBody>
      </p:sp>
      <p:sp>
        <p:nvSpPr>
          <p:cNvPr id="25" name="Rectangle 2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ectangle 2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Rectangle 2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ectangle 2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alal Sciences Academy - Transparency.png"/>
          <p:cNvPicPr>
            <a:picLocks noChangeAspect="1"/>
          </p:cNvPicPr>
          <p:nvPr/>
        </p:nvPicPr>
        <p:blipFill>
          <a:blip r:embed="rId2" cstate="print"/>
          <a:stretch>
            <a:fillRect/>
          </a:stretch>
        </p:blipFill>
        <p:spPr>
          <a:xfrm>
            <a:off x="2143108" y="2114114"/>
            <a:ext cx="4752000" cy="1516890"/>
          </a:xfrm>
          <a:prstGeom prst="rect">
            <a:avLst/>
          </a:prstGeom>
        </p:spPr>
      </p:pic>
      <p:sp>
        <p:nvSpPr>
          <p:cNvPr id="4" name="TextBox 3"/>
          <p:cNvSpPr txBox="1"/>
          <p:nvPr/>
        </p:nvSpPr>
        <p:spPr>
          <a:xfrm>
            <a:off x="2857488" y="4131238"/>
            <a:ext cx="3298275" cy="369332"/>
          </a:xfrm>
          <a:prstGeom prst="rect">
            <a:avLst/>
          </a:prstGeom>
          <a:noFill/>
        </p:spPr>
        <p:txBody>
          <a:bodyPr wrap="none" rtlCol="0">
            <a:spAutoFit/>
          </a:bodyPr>
          <a:lstStyle/>
          <a:p>
            <a:r>
              <a:rPr lang="en-IN" dirty="0" smtClean="0"/>
              <a:t>www.HalalSciencesAcademy.com</a:t>
            </a:r>
            <a:endParaRPr lang="en-IN" dirty="0"/>
          </a:p>
        </p:txBody>
      </p:sp>
      <p:sp>
        <p:nvSpPr>
          <p:cNvPr id="5" name="TextBox 4"/>
          <p:cNvSpPr txBox="1"/>
          <p:nvPr/>
        </p:nvSpPr>
        <p:spPr>
          <a:xfrm>
            <a:off x="1643042" y="5786454"/>
            <a:ext cx="5898859" cy="369332"/>
          </a:xfrm>
          <a:prstGeom prst="rect">
            <a:avLst/>
          </a:prstGeom>
          <a:noFill/>
        </p:spPr>
        <p:txBody>
          <a:bodyPr wrap="none" rtlCol="0">
            <a:spAutoFit/>
          </a:bodyPr>
          <a:lstStyle/>
          <a:p>
            <a:r>
              <a:rPr lang="en-IN" dirty="0" smtClean="0"/>
              <a:t>Trademarks, icons, images belong to their respective owners.</a:t>
            </a:r>
            <a:endParaRPr lang="en-IN" dirty="0"/>
          </a:p>
        </p:txBody>
      </p:sp>
      <p:sp>
        <p:nvSpPr>
          <p:cNvPr id="6" name="TextBox 12"/>
          <p:cNvSpPr txBox="1"/>
          <p:nvPr/>
        </p:nvSpPr>
        <p:spPr>
          <a:xfrm>
            <a:off x="342899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lnSpc>
                <a:spcPct val="150000"/>
              </a:lnSpc>
              <a:spcBef>
                <a:spcPts val="1800"/>
              </a:spcBef>
              <a:defRPr/>
            </a:pPr>
            <a:r>
              <a:rPr lang="en-US" dirty="0" smtClean="0"/>
              <a:t>In almost all countries, </a:t>
            </a:r>
            <a:r>
              <a:rPr lang="en-US" dirty="0" err="1" smtClean="0"/>
              <a:t>Halal</a:t>
            </a:r>
            <a:r>
              <a:rPr lang="en-US" dirty="0" smtClean="0"/>
              <a:t> is a religious issue. Hence, the state will not intervene;</a:t>
            </a:r>
          </a:p>
          <a:p>
            <a:pPr algn="just">
              <a:lnSpc>
                <a:spcPct val="150000"/>
              </a:lnSpc>
              <a:spcBef>
                <a:spcPts val="1800"/>
              </a:spcBef>
              <a:defRPr/>
            </a:pPr>
            <a:r>
              <a:rPr lang="en-US" dirty="0" smtClean="0"/>
              <a:t>At most, </a:t>
            </a:r>
            <a:r>
              <a:rPr lang="en-US" dirty="0" err="1" smtClean="0"/>
              <a:t>Halal</a:t>
            </a:r>
            <a:r>
              <a:rPr lang="en-US" dirty="0" smtClean="0"/>
              <a:t> is regulated under the labeling law;</a:t>
            </a:r>
          </a:p>
          <a:p>
            <a:pPr algn="just">
              <a:lnSpc>
                <a:spcPct val="150000"/>
              </a:lnSpc>
              <a:spcBef>
                <a:spcPts val="1800"/>
              </a:spcBef>
              <a:defRPr/>
            </a:pPr>
            <a:r>
              <a:rPr lang="en-US" dirty="0" err="1" smtClean="0"/>
              <a:t>Halal</a:t>
            </a:r>
            <a:r>
              <a:rPr lang="en-US" dirty="0" smtClean="0"/>
              <a:t> certification, therefore, is conducted  by many agencies/ associations/ councils/ federations, etc.; based on trust and without any type of control, and </a:t>
            </a:r>
          </a:p>
          <a:p>
            <a:pPr algn="just">
              <a:lnSpc>
                <a:spcPct val="150000"/>
              </a:lnSpc>
              <a:spcBef>
                <a:spcPts val="1800"/>
              </a:spcBef>
              <a:defRPr/>
            </a:pPr>
            <a:r>
              <a:rPr lang="en-US" dirty="0" smtClean="0"/>
              <a:t>So far no unified </a:t>
            </a:r>
            <a:r>
              <a:rPr lang="en-US" dirty="0" err="1" smtClean="0"/>
              <a:t>Halal</a:t>
            </a:r>
            <a:r>
              <a:rPr lang="en-US" dirty="0" smtClean="0"/>
              <a:t> standard and its associated logo exist. </a:t>
            </a:r>
            <a:endParaRPr lang="en-US" dirty="0"/>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r>
              <a:rPr lang="en-US" dirty="0" smtClean="0">
                <a:solidFill>
                  <a:schemeClr val="tx1">
                    <a:lumMod val="75000"/>
                    <a:lumOff val="25000"/>
                  </a:schemeClr>
                </a:solidFill>
                <a:latin typeface="Calibri" pitchFamily="34" charset="0"/>
              </a:rPr>
              <a:t>Introduction</a:t>
            </a:r>
            <a:endParaRPr lang="en-US" dirty="0">
              <a:solidFill>
                <a:schemeClr val="tx1">
                  <a:lumMod val="75000"/>
                  <a:lumOff val="25000"/>
                </a:schemeClr>
              </a:solidFill>
              <a:latin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457200" indent="-457200" algn="just" eaLnBrk="0" hangingPunct="0">
              <a:lnSpc>
                <a:spcPct val="200000"/>
              </a:lnSpc>
              <a:buSzPct val="75000"/>
              <a:buFont typeface="Arial" charset="0"/>
              <a:buChar char="•"/>
            </a:pPr>
            <a:r>
              <a:rPr lang="en-US" dirty="0" smtClean="0">
                <a:latin typeface="Calibri" pitchFamily="34" charset="0"/>
              </a:rPr>
              <a:t>The </a:t>
            </a:r>
            <a:r>
              <a:rPr lang="en-US" dirty="0" err="1" smtClean="0">
                <a:latin typeface="Calibri" pitchFamily="34" charset="0"/>
              </a:rPr>
              <a:t>Halal</a:t>
            </a:r>
            <a:r>
              <a:rPr lang="en-US" dirty="0" smtClean="0">
                <a:latin typeface="Calibri" pitchFamily="34" charset="0"/>
              </a:rPr>
              <a:t> market is global, but </a:t>
            </a:r>
            <a:r>
              <a:rPr lang="en-US" dirty="0" err="1" smtClean="0">
                <a:latin typeface="Calibri" pitchFamily="34" charset="0"/>
              </a:rPr>
              <a:t>Halal</a:t>
            </a:r>
            <a:r>
              <a:rPr lang="en-US" dirty="0" smtClean="0">
                <a:latin typeface="Calibri" pitchFamily="34" charset="0"/>
              </a:rPr>
              <a:t> is interpreted differently in different countries</a:t>
            </a:r>
          </a:p>
          <a:p>
            <a:pPr algn="just" eaLnBrk="0" hangingPunct="0">
              <a:lnSpc>
                <a:spcPct val="200000"/>
              </a:lnSpc>
              <a:buSzPct val="75000"/>
              <a:buFont typeface="Arial" charset="0"/>
              <a:buChar char="•"/>
            </a:pPr>
            <a:r>
              <a:rPr lang="en-US" dirty="0" smtClean="0">
                <a:latin typeface="Calibri" pitchFamily="34" charset="0"/>
              </a:rPr>
              <a:t>Negative perception of </a:t>
            </a:r>
            <a:r>
              <a:rPr lang="en-US" dirty="0" err="1" smtClean="0">
                <a:latin typeface="Calibri" pitchFamily="34" charset="0"/>
              </a:rPr>
              <a:t>Halal</a:t>
            </a:r>
            <a:r>
              <a:rPr lang="en-US" dirty="0" smtClean="0">
                <a:latin typeface="Calibri" pitchFamily="34" charset="0"/>
              </a:rPr>
              <a:t> / Islam-o-phobia is still a challenge in non Muslim countries.</a:t>
            </a:r>
          </a:p>
          <a:p>
            <a:pPr algn="just" eaLnBrk="0" hangingPunct="0">
              <a:lnSpc>
                <a:spcPct val="200000"/>
              </a:lnSpc>
              <a:buSzPct val="75000"/>
              <a:buFont typeface="Arial" charset="0"/>
              <a:buChar char="•"/>
            </a:pPr>
            <a:r>
              <a:rPr lang="en-US" dirty="0" smtClean="0">
                <a:latin typeface="Calibri" pitchFamily="34" charset="0"/>
              </a:rPr>
              <a:t>The general public, decision makers, religious </a:t>
            </a:r>
            <a:r>
              <a:rPr lang="en-US" dirty="0" err="1" smtClean="0">
                <a:latin typeface="Calibri" pitchFamily="34" charset="0"/>
              </a:rPr>
              <a:t>Ifta</a:t>
            </a:r>
            <a:r>
              <a:rPr lang="en-US" dirty="0" smtClean="0">
                <a:latin typeface="Calibri" pitchFamily="34" charset="0"/>
              </a:rPr>
              <a:t> committees, food scientists &amp; technologies </a:t>
            </a:r>
            <a:r>
              <a:rPr lang="en-US" b="1" u="sng" dirty="0" smtClean="0">
                <a:solidFill>
                  <a:srgbClr val="FF0000"/>
                </a:solidFill>
                <a:latin typeface="Calibri" pitchFamily="34" charset="0"/>
              </a:rPr>
              <a:t>are not sensitive enough </a:t>
            </a:r>
            <a:r>
              <a:rPr lang="en-US" dirty="0" smtClean="0">
                <a:latin typeface="Calibri" pitchFamily="34" charset="0"/>
              </a:rPr>
              <a:t>to </a:t>
            </a:r>
            <a:r>
              <a:rPr lang="en-US" dirty="0" err="1" smtClean="0">
                <a:latin typeface="Calibri" pitchFamily="34" charset="0"/>
              </a:rPr>
              <a:t>Halal</a:t>
            </a:r>
            <a:r>
              <a:rPr lang="en-US" dirty="0" smtClean="0">
                <a:latin typeface="Calibri" pitchFamily="34" charset="0"/>
              </a:rPr>
              <a:t> matters. </a:t>
            </a:r>
          </a:p>
          <a:p>
            <a:pPr marL="457200" indent="-457200" algn="just" eaLnBrk="0" hangingPunct="0">
              <a:lnSpc>
                <a:spcPct val="200000"/>
              </a:lnSpc>
              <a:buSzPct val="75000"/>
              <a:buFont typeface="Arial" charset="0"/>
              <a:buChar char="•"/>
            </a:pPr>
            <a:endParaRPr lang="en-US" dirty="0">
              <a:latin typeface="Calibri" pitchFamily="34"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r>
              <a:rPr lang="en-US" dirty="0" smtClean="0">
                <a:solidFill>
                  <a:schemeClr val="tx1">
                    <a:lumMod val="75000"/>
                    <a:lumOff val="25000"/>
                  </a:schemeClr>
                </a:solidFill>
                <a:latin typeface="Calibri" pitchFamily="34" charset="0"/>
              </a:rPr>
              <a:t>Introduction</a:t>
            </a:r>
            <a:endParaRPr lang="en-US" dirty="0">
              <a:solidFill>
                <a:schemeClr val="tx1">
                  <a:lumMod val="75000"/>
                  <a:lumOff val="25000"/>
                </a:schemeClr>
              </a:solidFill>
              <a:latin typeface="Calibri" pitchFamily="34"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
        <p:nvSpPr>
          <p:cNvPr id="61" name="TextBox 60"/>
          <p:cNvSpPr txBox="1">
            <a:spLocks noChangeArrowheads="1"/>
          </p:cNvSpPr>
          <p:nvPr/>
        </p:nvSpPr>
        <p:spPr bwMode="auto">
          <a:xfrm>
            <a:off x="1219200" y="3013094"/>
            <a:ext cx="7315200" cy="461962"/>
          </a:xfrm>
          <a:prstGeom prst="rect">
            <a:avLst/>
          </a:prstGeom>
          <a:solidFill>
            <a:schemeClr val="accent6">
              <a:lumMod val="40000"/>
              <a:lumOff val="60000"/>
            </a:schemeClr>
          </a:solid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en-US" sz="2400" b="1" dirty="0" smtClean="0">
                <a:latin typeface="+mn-lt"/>
                <a:cs typeface="Calibri" pitchFamily="34" charset="0"/>
              </a:rPr>
              <a:t>11 Challenges</a:t>
            </a:r>
            <a:endParaRPr lang="en-US" sz="2400" b="1" dirty="0">
              <a:latin typeface="+mn-lt"/>
              <a:cs typeface="Calibri" pitchFamily="34" charset="0"/>
            </a:endParaRPr>
          </a:p>
        </p:txBody>
      </p:sp>
      <p:cxnSp>
        <p:nvCxnSpPr>
          <p:cNvPr id="62" name="Elbow Connector 61"/>
          <p:cNvCxnSpPr/>
          <p:nvPr/>
        </p:nvCxnSpPr>
        <p:spPr>
          <a:xfrm rot="5400000">
            <a:off x="2996406" y="2051863"/>
            <a:ext cx="331787" cy="3124200"/>
          </a:xfrm>
          <a:prstGeom prst="bentConnector3">
            <a:avLst/>
          </a:prstGeom>
          <a:ln>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Elbow Connector 62"/>
          <p:cNvCxnSpPr/>
          <p:nvPr/>
        </p:nvCxnSpPr>
        <p:spPr>
          <a:xfrm rot="16200000" flipH="1">
            <a:off x="6044406" y="2128063"/>
            <a:ext cx="331787" cy="2971800"/>
          </a:xfrm>
          <a:prstGeom prst="bentConnector3">
            <a:avLst/>
          </a:prstGeom>
          <a:ln>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4" name="Group 63"/>
          <p:cNvGrpSpPr>
            <a:grpSpLocks/>
          </p:cNvGrpSpPr>
          <p:nvPr/>
        </p:nvGrpSpPr>
        <p:grpSpPr bwMode="auto">
          <a:xfrm>
            <a:off x="304800" y="350856"/>
            <a:ext cx="1981200" cy="2286000"/>
            <a:chOff x="152400" y="1066800"/>
            <a:chExt cx="1981200" cy="2286000"/>
          </a:xfrm>
        </p:grpSpPr>
        <p:sp>
          <p:nvSpPr>
            <p:cNvPr id="65" name="TextBox 64"/>
            <p:cNvSpPr txBox="1"/>
            <p:nvPr/>
          </p:nvSpPr>
          <p:spPr>
            <a:xfrm>
              <a:off x="322263" y="1982788"/>
              <a:ext cx="1582737" cy="1200150"/>
            </a:xfrm>
            <a:prstGeom prst="rect">
              <a:avLst/>
            </a:prstGeom>
            <a:noFill/>
          </p:spPr>
          <p:txBody>
            <a:bodyPr>
              <a:spAutoFit/>
            </a:bodyPr>
            <a:lstStyle/>
            <a:p>
              <a:pPr algn="ctr">
                <a:defRPr/>
              </a:pPr>
              <a:r>
                <a:rPr lang="en-US" sz="2400" b="1" dirty="0">
                  <a:latin typeface="+mn-lt"/>
                  <a:cs typeface="Calibri" pitchFamily="34" charset="0"/>
                </a:rPr>
                <a:t>Lack of Halal awareness</a:t>
              </a:r>
            </a:p>
          </p:txBody>
        </p:sp>
        <p:sp>
          <p:nvSpPr>
            <p:cNvPr id="66" name="Rectangle 65"/>
            <p:cNvSpPr/>
            <p:nvPr/>
          </p:nvSpPr>
          <p:spPr>
            <a:xfrm>
              <a:off x="152400" y="1066800"/>
              <a:ext cx="19812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TextBox 35"/>
            <p:cNvSpPr txBox="1">
              <a:spLocks noChangeArrowheads="1"/>
            </p:cNvSpPr>
            <p:nvPr/>
          </p:nvSpPr>
          <p:spPr bwMode="auto">
            <a:xfrm>
              <a:off x="838200" y="1304925"/>
              <a:ext cx="4572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800" b="1" smtClean="0">
                  <a:solidFill>
                    <a:srgbClr val="0070C0"/>
                  </a:solidFill>
                  <a:latin typeface="+mn-lt"/>
                  <a:cs typeface="Arial" charset="0"/>
                </a:rPr>
                <a:t>1</a:t>
              </a:r>
            </a:p>
          </p:txBody>
        </p:sp>
      </p:grpSp>
      <p:grpSp>
        <p:nvGrpSpPr>
          <p:cNvPr id="68" name="Group 67"/>
          <p:cNvGrpSpPr>
            <a:grpSpLocks/>
          </p:cNvGrpSpPr>
          <p:nvPr/>
        </p:nvGrpSpPr>
        <p:grpSpPr bwMode="auto">
          <a:xfrm>
            <a:off x="2590800" y="355619"/>
            <a:ext cx="1905000" cy="2286000"/>
            <a:chOff x="2438400" y="1071315"/>
            <a:chExt cx="1905000" cy="2286000"/>
          </a:xfrm>
        </p:grpSpPr>
        <p:sp>
          <p:nvSpPr>
            <p:cNvPr id="69" name="Rectangle 68"/>
            <p:cNvSpPr/>
            <p:nvPr/>
          </p:nvSpPr>
          <p:spPr>
            <a:xfrm>
              <a:off x="2438400" y="1071315"/>
              <a:ext cx="1905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TextBox 36"/>
            <p:cNvSpPr txBox="1">
              <a:spLocks noChangeArrowheads="1"/>
            </p:cNvSpPr>
            <p:nvPr/>
          </p:nvSpPr>
          <p:spPr bwMode="auto">
            <a:xfrm>
              <a:off x="3227388" y="1304677"/>
              <a:ext cx="4572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800" b="1" smtClean="0">
                  <a:solidFill>
                    <a:srgbClr val="0070C0"/>
                  </a:solidFill>
                  <a:latin typeface="+mn-lt"/>
                  <a:cs typeface="Arial" charset="0"/>
                </a:rPr>
                <a:t>2</a:t>
              </a:r>
            </a:p>
          </p:txBody>
        </p:sp>
        <p:sp>
          <p:nvSpPr>
            <p:cNvPr id="71" name="TextBox 41"/>
            <p:cNvSpPr txBox="1">
              <a:spLocks noChangeArrowheads="1"/>
            </p:cNvSpPr>
            <p:nvPr/>
          </p:nvSpPr>
          <p:spPr bwMode="auto">
            <a:xfrm>
              <a:off x="2590800" y="1980952"/>
              <a:ext cx="16764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400" b="1" dirty="0" smtClean="0">
                  <a:latin typeface="+mn-lt"/>
                  <a:cs typeface="Calibri" pitchFamily="34" charset="0"/>
                </a:rPr>
                <a:t>Doubts in Halal standards</a:t>
              </a:r>
            </a:p>
          </p:txBody>
        </p:sp>
      </p:grpSp>
      <p:grpSp>
        <p:nvGrpSpPr>
          <p:cNvPr id="72" name="Group 71"/>
          <p:cNvGrpSpPr>
            <a:grpSpLocks/>
          </p:cNvGrpSpPr>
          <p:nvPr/>
        </p:nvGrpSpPr>
        <p:grpSpPr bwMode="auto">
          <a:xfrm>
            <a:off x="4724400" y="355619"/>
            <a:ext cx="1828800" cy="2286000"/>
            <a:chOff x="4571999" y="1071315"/>
            <a:chExt cx="1828801" cy="2286000"/>
          </a:xfrm>
        </p:grpSpPr>
        <p:sp>
          <p:nvSpPr>
            <p:cNvPr id="73" name="Rectangle 72"/>
            <p:cNvSpPr/>
            <p:nvPr/>
          </p:nvSpPr>
          <p:spPr>
            <a:xfrm>
              <a:off x="4571999" y="1071315"/>
              <a:ext cx="1828801"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TextBox 37"/>
            <p:cNvSpPr txBox="1">
              <a:spLocks noChangeArrowheads="1"/>
            </p:cNvSpPr>
            <p:nvPr/>
          </p:nvSpPr>
          <p:spPr bwMode="auto">
            <a:xfrm>
              <a:off x="5105399" y="1299915"/>
              <a:ext cx="457200"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800" b="1" smtClean="0">
                  <a:solidFill>
                    <a:srgbClr val="0070C0"/>
                  </a:solidFill>
                  <a:latin typeface="+mn-lt"/>
                  <a:cs typeface="Arial" charset="0"/>
                </a:rPr>
                <a:t>3</a:t>
              </a:r>
            </a:p>
          </p:txBody>
        </p:sp>
        <p:sp>
          <p:nvSpPr>
            <p:cNvPr id="75" name="TextBox 42"/>
            <p:cNvSpPr txBox="1">
              <a:spLocks noChangeArrowheads="1"/>
            </p:cNvSpPr>
            <p:nvPr/>
          </p:nvSpPr>
          <p:spPr bwMode="auto">
            <a:xfrm>
              <a:off x="4571999" y="2107952"/>
              <a:ext cx="1752601" cy="1062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100" b="1" dirty="0" smtClean="0">
                  <a:latin typeface="+mn-lt"/>
                </a:rPr>
                <a:t>Lack of </a:t>
              </a:r>
            </a:p>
            <a:p>
              <a:pPr algn="ctr" eaLnBrk="1" hangingPunct="1">
                <a:defRPr/>
              </a:pPr>
              <a:r>
                <a:rPr lang="en-US" sz="2100" b="1" dirty="0" smtClean="0">
                  <a:latin typeface="+mn-lt"/>
                </a:rPr>
                <a:t>Halal laboratories</a:t>
              </a:r>
              <a:endParaRPr lang="en-US" sz="2100" b="1" dirty="0" smtClean="0">
                <a:latin typeface="+mn-lt"/>
                <a:cs typeface="Calibri" pitchFamily="34" charset="0"/>
              </a:endParaRPr>
            </a:p>
          </p:txBody>
        </p:sp>
      </p:grpSp>
      <p:grpSp>
        <p:nvGrpSpPr>
          <p:cNvPr id="76" name="Group 75"/>
          <p:cNvGrpSpPr>
            <a:grpSpLocks/>
          </p:cNvGrpSpPr>
          <p:nvPr/>
        </p:nvGrpSpPr>
        <p:grpSpPr bwMode="auto">
          <a:xfrm>
            <a:off x="6858000" y="350856"/>
            <a:ext cx="1828800" cy="2286000"/>
            <a:chOff x="6705600" y="1066800"/>
            <a:chExt cx="1828800" cy="2286000"/>
          </a:xfrm>
        </p:grpSpPr>
        <p:sp>
          <p:nvSpPr>
            <p:cNvPr id="77" name="Rectangle 76"/>
            <p:cNvSpPr/>
            <p:nvPr/>
          </p:nvSpPr>
          <p:spPr>
            <a:xfrm>
              <a:off x="6705600" y="1066800"/>
              <a:ext cx="18288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8" name="TextBox 49"/>
            <p:cNvSpPr txBox="1">
              <a:spLocks noChangeArrowheads="1"/>
            </p:cNvSpPr>
            <p:nvPr/>
          </p:nvSpPr>
          <p:spPr bwMode="auto">
            <a:xfrm>
              <a:off x="7239000" y="1295400"/>
              <a:ext cx="4572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800" b="1" smtClean="0">
                  <a:solidFill>
                    <a:srgbClr val="0070C0"/>
                  </a:solidFill>
                  <a:latin typeface="+mn-lt"/>
                  <a:cs typeface="Arial" charset="0"/>
                </a:rPr>
                <a:t>4</a:t>
              </a:r>
            </a:p>
          </p:txBody>
        </p:sp>
        <p:sp>
          <p:nvSpPr>
            <p:cNvPr id="79" name="TextBox 50"/>
            <p:cNvSpPr txBox="1">
              <a:spLocks noChangeArrowheads="1"/>
            </p:cNvSpPr>
            <p:nvPr/>
          </p:nvSpPr>
          <p:spPr bwMode="auto">
            <a:xfrm>
              <a:off x="6781800" y="1871663"/>
              <a:ext cx="1676400"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000" b="1" dirty="0" smtClean="0">
                  <a:latin typeface="+mn-lt"/>
                </a:rPr>
                <a:t>Lack of alternative Halal ingredients</a:t>
              </a:r>
              <a:endParaRPr lang="en-US" sz="2000" b="1" dirty="0" smtClean="0">
                <a:latin typeface="+mn-lt"/>
                <a:cs typeface="Calibri" pitchFamily="34" charset="0"/>
              </a:endParaRPr>
            </a:p>
          </p:txBody>
        </p:sp>
      </p:grpSp>
      <p:grpSp>
        <p:nvGrpSpPr>
          <p:cNvPr id="80" name="Group 79"/>
          <p:cNvGrpSpPr>
            <a:grpSpLocks/>
          </p:cNvGrpSpPr>
          <p:nvPr/>
        </p:nvGrpSpPr>
        <p:grpSpPr bwMode="auto">
          <a:xfrm>
            <a:off x="304800" y="3775094"/>
            <a:ext cx="1981200" cy="2286000"/>
            <a:chOff x="152400" y="4491285"/>
            <a:chExt cx="1981200" cy="2286000"/>
          </a:xfrm>
        </p:grpSpPr>
        <p:sp>
          <p:nvSpPr>
            <p:cNvPr id="81" name="TextBox 51"/>
            <p:cNvSpPr txBox="1">
              <a:spLocks noChangeArrowheads="1"/>
            </p:cNvSpPr>
            <p:nvPr/>
          </p:nvSpPr>
          <p:spPr bwMode="auto">
            <a:xfrm>
              <a:off x="322263" y="5407272"/>
              <a:ext cx="1582737"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000" b="1" dirty="0" smtClean="0">
                  <a:latin typeface="+mn-lt"/>
                </a:rPr>
                <a:t>Halal logos sometimes are not welcomed</a:t>
              </a:r>
            </a:p>
          </p:txBody>
        </p:sp>
        <p:sp>
          <p:nvSpPr>
            <p:cNvPr id="82" name="Rectangle 81"/>
            <p:cNvSpPr/>
            <p:nvPr/>
          </p:nvSpPr>
          <p:spPr>
            <a:xfrm>
              <a:off x="152400" y="4491285"/>
              <a:ext cx="19812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3" name="TextBox 55"/>
            <p:cNvSpPr txBox="1">
              <a:spLocks noChangeArrowheads="1"/>
            </p:cNvSpPr>
            <p:nvPr/>
          </p:nvSpPr>
          <p:spPr bwMode="auto">
            <a:xfrm>
              <a:off x="838200" y="4729410"/>
              <a:ext cx="457200"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800" b="1" smtClean="0">
                  <a:solidFill>
                    <a:srgbClr val="0070C0"/>
                  </a:solidFill>
                  <a:latin typeface="+mn-lt"/>
                  <a:cs typeface="Arial" charset="0"/>
                </a:rPr>
                <a:t>5</a:t>
              </a:r>
            </a:p>
          </p:txBody>
        </p:sp>
      </p:grpSp>
      <p:grpSp>
        <p:nvGrpSpPr>
          <p:cNvPr id="84" name="Group 83"/>
          <p:cNvGrpSpPr>
            <a:grpSpLocks/>
          </p:cNvGrpSpPr>
          <p:nvPr/>
        </p:nvGrpSpPr>
        <p:grpSpPr bwMode="auto">
          <a:xfrm>
            <a:off x="2590800" y="3779856"/>
            <a:ext cx="1905000" cy="2286000"/>
            <a:chOff x="2438400" y="4495800"/>
            <a:chExt cx="1905000" cy="2286000"/>
          </a:xfrm>
        </p:grpSpPr>
        <p:sp>
          <p:nvSpPr>
            <p:cNvPr id="85" name="Rectangle 84"/>
            <p:cNvSpPr/>
            <p:nvPr/>
          </p:nvSpPr>
          <p:spPr>
            <a:xfrm>
              <a:off x="2438400" y="4495800"/>
              <a:ext cx="1905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6" name="TextBox 56"/>
            <p:cNvSpPr txBox="1">
              <a:spLocks noChangeArrowheads="1"/>
            </p:cNvSpPr>
            <p:nvPr/>
          </p:nvSpPr>
          <p:spPr bwMode="auto">
            <a:xfrm>
              <a:off x="3227388" y="4729163"/>
              <a:ext cx="457200"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800" b="1" smtClean="0">
                  <a:solidFill>
                    <a:srgbClr val="0070C0"/>
                  </a:solidFill>
                  <a:latin typeface="+mn-lt"/>
                  <a:cs typeface="Arial" charset="0"/>
                </a:rPr>
                <a:t>6</a:t>
              </a:r>
            </a:p>
          </p:txBody>
        </p:sp>
        <p:sp>
          <p:nvSpPr>
            <p:cNvPr id="87" name="TextBox 86"/>
            <p:cNvSpPr txBox="1"/>
            <p:nvPr/>
          </p:nvSpPr>
          <p:spPr>
            <a:xfrm>
              <a:off x="2590800" y="5405438"/>
              <a:ext cx="1676400" cy="1016000"/>
            </a:xfrm>
            <a:prstGeom prst="rect">
              <a:avLst/>
            </a:prstGeom>
            <a:noFill/>
          </p:spPr>
          <p:txBody>
            <a:bodyPr>
              <a:spAutoFit/>
            </a:bodyPr>
            <a:lstStyle/>
            <a:p>
              <a:pPr algn="ctr">
                <a:defRPr/>
              </a:pPr>
              <a:r>
                <a:rPr lang="en-US" sz="2000" b="1" dirty="0">
                  <a:latin typeface="+mn-lt"/>
                </a:rPr>
                <a:t>Halal markets owned by non-Muslims</a:t>
              </a:r>
            </a:p>
          </p:txBody>
        </p:sp>
      </p:grpSp>
      <p:grpSp>
        <p:nvGrpSpPr>
          <p:cNvPr id="88" name="Group 87"/>
          <p:cNvGrpSpPr>
            <a:grpSpLocks/>
          </p:cNvGrpSpPr>
          <p:nvPr/>
        </p:nvGrpSpPr>
        <p:grpSpPr bwMode="auto">
          <a:xfrm>
            <a:off x="4724400" y="3779856"/>
            <a:ext cx="1828800" cy="2286000"/>
            <a:chOff x="4572000" y="4495800"/>
            <a:chExt cx="1828801" cy="2286000"/>
          </a:xfrm>
        </p:grpSpPr>
        <p:sp>
          <p:nvSpPr>
            <p:cNvPr id="89" name="Rectangle 88"/>
            <p:cNvSpPr/>
            <p:nvPr/>
          </p:nvSpPr>
          <p:spPr>
            <a:xfrm>
              <a:off x="4572000" y="4495800"/>
              <a:ext cx="1828801"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0" name="TextBox 57"/>
            <p:cNvSpPr txBox="1">
              <a:spLocks noChangeArrowheads="1"/>
            </p:cNvSpPr>
            <p:nvPr/>
          </p:nvSpPr>
          <p:spPr bwMode="auto">
            <a:xfrm>
              <a:off x="5105400" y="4724400"/>
              <a:ext cx="4572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800" b="1" smtClean="0">
                  <a:solidFill>
                    <a:srgbClr val="0070C0"/>
                  </a:solidFill>
                  <a:latin typeface="+mn-lt"/>
                  <a:cs typeface="Arial" charset="0"/>
                </a:rPr>
                <a:t>7</a:t>
              </a:r>
            </a:p>
          </p:txBody>
        </p:sp>
        <p:sp>
          <p:nvSpPr>
            <p:cNvPr id="91" name="TextBox 90"/>
            <p:cNvSpPr txBox="1"/>
            <p:nvPr/>
          </p:nvSpPr>
          <p:spPr>
            <a:xfrm>
              <a:off x="4587875" y="5300663"/>
              <a:ext cx="1812926" cy="1400175"/>
            </a:xfrm>
            <a:prstGeom prst="rect">
              <a:avLst/>
            </a:prstGeom>
            <a:noFill/>
          </p:spPr>
          <p:txBody>
            <a:bodyPr>
              <a:spAutoFit/>
            </a:bodyPr>
            <a:lstStyle/>
            <a:p>
              <a:pPr algn="ctr">
                <a:defRPr/>
              </a:pPr>
              <a:r>
                <a:rPr lang="en-US" sz="1700" b="1" dirty="0">
                  <a:latin typeface="+mn-lt"/>
                </a:rPr>
                <a:t>Muslim governments are confident falsely with their Halal control</a:t>
              </a:r>
            </a:p>
          </p:txBody>
        </p:sp>
      </p:grpSp>
      <p:grpSp>
        <p:nvGrpSpPr>
          <p:cNvPr id="92" name="Group 91"/>
          <p:cNvGrpSpPr>
            <a:grpSpLocks/>
          </p:cNvGrpSpPr>
          <p:nvPr/>
        </p:nvGrpSpPr>
        <p:grpSpPr bwMode="auto">
          <a:xfrm>
            <a:off x="6781800" y="3775094"/>
            <a:ext cx="1905000" cy="2368550"/>
            <a:chOff x="6629400" y="4491285"/>
            <a:chExt cx="1905001" cy="2368688"/>
          </a:xfrm>
        </p:grpSpPr>
        <p:sp>
          <p:nvSpPr>
            <p:cNvPr id="93" name="Rectangle 92"/>
            <p:cNvSpPr/>
            <p:nvPr/>
          </p:nvSpPr>
          <p:spPr>
            <a:xfrm>
              <a:off x="6705600" y="4491285"/>
              <a:ext cx="1828801" cy="22861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4" name="TextBox 61"/>
            <p:cNvSpPr txBox="1">
              <a:spLocks noChangeArrowheads="1"/>
            </p:cNvSpPr>
            <p:nvPr/>
          </p:nvSpPr>
          <p:spPr bwMode="auto">
            <a:xfrm>
              <a:off x="7239000" y="4719898"/>
              <a:ext cx="457200" cy="5223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sz="2800" b="1" smtClean="0">
                  <a:solidFill>
                    <a:srgbClr val="0070C0"/>
                  </a:solidFill>
                  <a:latin typeface="+mn-lt"/>
                  <a:cs typeface="Arial" charset="0"/>
                </a:rPr>
                <a:t>8</a:t>
              </a:r>
            </a:p>
          </p:txBody>
        </p:sp>
        <p:sp>
          <p:nvSpPr>
            <p:cNvPr id="95" name="TextBox 94"/>
            <p:cNvSpPr txBox="1"/>
            <p:nvPr/>
          </p:nvSpPr>
          <p:spPr>
            <a:xfrm>
              <a:off x="6629400" y="5105683"/>
              <a:ext cx="1905001" cy="1754290"/>
            </a:xfrm>
            <a:prstGeom prst="rect">
              <a:avLst/>
            </a:prstGeom>
            <a:noFill/>
          </p:spPr>
          <p:txBody>
            <a:bodyPr>
              <a:spAutoFit/>
            </a:bodyPr>
            <a:lstStyle/>
            <a:p>
              <a:pPr algn="ctr">
                <a:defRPr/>
              </a:pPr>
              <a:r>
                <a:rPr lang="en-US" b="1" dirty="0">
                  <a:latin typeface="+mn-lt"/>
                </a:rPr>
                <a:t>Ifta agencies are less qualified to deliver religious Fatwa</a:t>
              </a:r>
              <a:r>
                <a:rPr lang="ar-KW" b="1" dirty="0">
                  <a:latin typeface="+mn-lt"/>
                </a:rPr>
                <a:t> </a:t>
              </a:r>
              <a:r>
                <a:rPr lang="en-US" b="1" dirty="0">
                  <a:latin typeface="+mn-lt"/>
                </a:rPr>
                <a:t> on emergence issues in Halal</a:t>
              </a:r>
            </a:p>
          </p:txBody>
        </p:sp>
      </p:grpSp>
      <p:cxnSp>
        <p:nvCxnSpPr>
          <p:cNvPr id="96" name="Straight Arrow Connector 95"/>
          <p:cNvCxnSpPr/>
          <p:nvPr/>
        </p:nvCxnSpPr>
        <p:spPr>
          <a:xfrm>
            <a:off x="5486400" y="3614756"/>
            <a:ext cx="0" cy="160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3657600" y="3627456"/>
            <a:ext cx="0" cy="161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a:off x="1600200" y="2789256"/>
            <a:ext cx="60960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V="1">
            <a:off x="7620000" y="2641619"/>
            <a:ext cx="0" cy="147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flipV="1">
            <a:off x="5562600" y="2636856"/>
            <a:ext cx="0" cy="147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3657600" y="2641619"/>
            <a:ext cx="0" cy="147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flipV="1">
            <a:off x="1600200" y="2636856"/>
            <a:ext cx="0" cy="147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4724400" y="2789256"/>
            <a:ext cx="0" cy="2619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500"/>
                                        <p:tgtEl>
                                          <p:spTgt spid="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fade">
                                      <p:cBhvr>
                                        <p:cTn id="22" dur="500"/>
                                        <p:tgtEl>
                                          <p:spTgt spid="7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500"/>
                                        <p:tgtEl>
                                          <p:spTgt spid="8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fade">
                                      <p:cBhvr>
                                        <p:cTn id="32" dur="500"/>
                                        <p:tgtEl>
                                          <p:spTgt spid="8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fade">
                                      <p:cBhvr>
                                        <p:cTn id="37" dur="500"/>
                                        <p:tgtEl>
                                          <p:spTgt spid="8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2"/>
                                        </p:tgtEl>
                                        <p:attrNameLst>
                                          <p:attrName>style.visibility</p:attrName>
                                        </p:attrNameLst>
                                      </p:cBhvr>
                                      <p:to>
                                        <p:strVal val="visible"/>
                                      </p:to>
                                    </p:set>
                                    <p:animEffect transition="in" filter="fade">
                                      <p:cBhvr>
                                        <p:cTn id="42"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cxnSp>
        <p:nvCxnSpPr>
          <p:cNvPr id="47" name="Straight Connector 46"/>
          <p:cNvCxnSpPr/>
          <p:nvPr/>
        </p:nvCxnSpPr>
        <p:spPr>
          <a:xfrm flipH="1">
            <a:off x="3657600" y="2971800"/>
            <a:ext cx="25146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6172200" y="2824163"/>
            <a:ext cx="0" cy="147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3657600" y="2824163"/>
            <a:ext cx="0" cy="147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724400" y="2971800"/>
            <a:ext cx="0" cy="261938"/>
          </a:xfrm>
          <a:prstGeom prst="line">
            <a:avLst/>
          </a:prstGeom>
        </p:spPr>
        <p:style>
          <a:lnRef idx="1">
            <a:schemeClr val="accent1"/>
          </a:lnRef>
          <a:fillRef idx="0">
            <a:schemeClr val="accent1"/>
          </a:fillRef>
          <a:effectRef idx="0">
            <a:schemeClr val="accent1"/>
          </a:effectRef>
          <a:fontRef idx="minor">
            <a:schemeClr val="tx1"/>
          </a:fontRef>
        </p:style>
      </p:cxnSp>
      <p:grpSp>
        <p:nvGrpSpPr>
          <p:cNvPr id="51" name="Group 50"/>
          <p:cNvGrpSpPr>
            <a:grpSpLocks/>
          </p:cNvGrpSpPr>
          <p:nvPr/>
        </p:nvGrpSpPr>
        <p:grpSpPr bwMode="auto">
          <a:xfrm>
            <a:off x="5181600" y="381000"/>
            <a:ext cx="3124200" cy="2286000"/>
            <a:chOff x="5181600" y="381000"/>
            <a:chExt cx="3124200" cy="2286000"/>
          </a:xfrm>
        </p:grpSpPr>
        <p:sp>
          <p:nvSpPr>
            <p:cNvPr id="52" name="TextBox 60"/>
            <p:cNvSpPr txBox="1">
              <a:spLocks noChangeArrowheads="1"/>
            </p:cNvSpPr>
            <p:nvPr/>
          </p:nvSpPr>
          <p:spPr bwMode="auto">
            <a:xfrm>
              <a:off x="5181600" y="1066800"/>
              <a:ext cx="3124200" cy="1323439"/>
            </a:xfrm>
            <a:prstGeom prst="rect">
              <a:avLst/>
            </a:prstGeom>
            <a:noFill/>
            <a:ln w="9525">
              <a:noFill/>
              <a:miter lim="800000"/>
              <a:headEnd/>
              <a:tailEnd/>
            </a:ln>
          </p:spPr>
          <p:txBody>
            <a:bodyPr>
              <a:spAutoFit/>
            </a:bodyPr>
            <a:lstStyle/>
            <a:p>
              <a:pPr algn="ctr"/>
              <a:r>
                <a:rPr lang="en-US" sz="2000" b="1">
                  <a:cs typeface="Arial" charset="0"/>
                </a:rPr>
                <a:t>Absence of effective control over accredited Halal Certification Bodies, HCB</a:t>
              </a:r>
            </a:p>
          </p:txBody>
        </p:sp>
        <p:sp>
          <p:nvSpPr>
            <p:cNvPr id="53" name="Rectangle 52"/>
            <p:cNvSpPr/>
            <p:nvPr/>
          </p:nvSpPr>
          <p:spPr bwMode="auto">
            <a:xfrm>
              <a:off x="5257800" y="381000"/>
              <a:ext cx="3048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TextBox 35"/>
            <p:cNvSpPr txBox="1">
              <a:spLocks noChangeArrowheads="1"/>
            </p:cNvSpPr>
            <p:nvPr/>
          </p:nvSpPr>
          <p:spPr bwMode="auto">
            <a:xfrm>
              <a:off x="6248400" y="533400"/>
              <a:ext cx="762000" cy="523875"/>
            </a:xfrm>
            <a:prstGeom prst="rect">
              <a:avLst/>
            </a:prstGeom>
            <a:noFill/>
            <a:ln w="9525">
              <a:noFill/>
              <a:miter lim="800000"/>
              <a:headEnd/>
              <a:tailEnd/>
            </a:ln>
          </p:spPr>
          <p:txBody>
            <a:bodyPr>
              <a:spAutoFit/>
            </a:bodyPr>
            <a:lstStyle/>
            <a:p>
              <a:pPr algn="ctr"/>
              <a:r>
                <a:rPr lang="en-US" sz="2800" b="1">
                  <a:solidFill>
                    <a:srgbClr val="0070C0"/>
                  </a:solidFill>
                  <a:cs typeface="Arial" charset="0"/>
                </a:rPr>
                <a:t>10</a:t>
              </a:r>
            </a:p>
          </p:txBody>
        </p:sp>
      </p:grpSp>
      <p:sp>
        <p:nvSpPr>
          <p:cNvPr id="55" name="TextBox 63"/>
          <p:cNvSpPr txBox="1">
            <a:spLocks noChangeArrowheads="1"/>
          </p:cNvSpPr>
          <p:nvPr/>
        </p:nvSpPr>
        <p:spPr bwMode="auto">
          <a:xfrm>
            <a:off x="1524000" y="1066800"/>
            <a:ext cx="3124200" cy="1015663"/>
          </a:xfrm>
          <a:prstGeom prst="rect">
            <a:avLst/>
          </a:prstGeom>
          <a:noFill/>
          <a:ln w="9525">
            <a:noFill/>
            <a:miter lim="800000"/>
            <a:headEnd/>
            <a:tailEnd/>
          </a:ln>
        </p:spPr>
        <p:txBody>
          <a:bodyPr>
            <a:spAutoFit/>
          </a:bodyPr>
          <a:lstStyle/>
          <a:p>
            <a:pPr algn="ctr"/>
            <a:r>
              <a:rPr lang="en-US" sz="2000" b="1" dirty="0" smtClean="0"/>
              <a:t>Unnecessary </a:t>
            </a:r>
            <a:r>
              <a:rPr lang="en-US" sz="2000" b="1" dirty="0"/>
              <a:t>high belling invoices by </a:t>
            </a:r>
            <a:r>
              <a:rPr lang="en-US" sz="2000" b="1" dirty="0" err="1"/>
              <a:t>Halal</a:t>
            </a:r>
            <a:r>
              <a:rPr lang="en-US" sz="2000" b="1" dirty="0"/>
              <a:t> accreditation agencies</a:t>
            </a:r>
          </a:p>
        </p:txBody>
      </p:sp>
      <p:sp>
        <p:nvSpPr>
          <p:cNvPr id="56" name="Rectangle 55"/>
          <p:cNvSpPr/>
          <p:nvPr/>
        </p:nvSpPr>
        <p:spPr bwMode="auto">
          <a:xfrm>
            <a:off x="1600200" y="381000"/>
            <a:ext cx="3048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TextBox 35"/>
          <p:cNvSpPr txBox="1">
            <a:spLocks noChangeArrowheads="1"/>
          </p:cNvSpPr>
          <p:nvPr/>
        </p:nvSpPr>
        <p:spPr bwMode="auto">
          <a:xfrm>
            <a:off x="2590800" y="533400"/>
            <a:ext cx="762000" cy="523875"/>
          </a:xfrm>
          <a:prstGeom prst="rect">
            <a:avLst/>
          </a:prstGeom>
          <a:noFill/>
          <a:ln w="9525">
            <a:noFill/>
            <a:miter lim="800000"/>
            <a:headEnd/>
            <a:tailEnd/>
          </a:ln>
        </p:spPr>
        <p:txBody>
          <a:bodyPr>
            <a:spAutoFit/>
          </a:bodyPr>
          <a:lstStyle/>
          <a:p>
            <a:pPr algn="ctr"/>
            <a:r>
              <a:rPr lang="en-US" sz="2800" b="1">
                <a:solidFill>
                  <a:srgbClr val="0070C0"/>
                </a:solidFill>
                <a:cs typeface="Arial" charset="0"/>
              </a:rPr>
              <a:t>9</a:t>
            </a:r>
          </a:p>
        </p:txBody>
      </p:sp>
      <p:sp>
        <p:nvSpPr>
          <p:cNvPr id="58" name="TextBox 57"/>
          <p:cNvSpPr txBox="1">
            <a:spLocks noChangeArrowheads="1"/>
          </p:cNvSpPr>
          <p:nvPr/>
        </p:nvSpPr>
        <p:spPr bwMode="auto">
          <a:xfrm>
            <a:off x="1219200" y="3195638"/>
            <a:ext cx="7315200" cy="461962"/>
          </a:xfrm>
          <a:prstGeom prst="rect">
            <a:avLst/>
          </a:prstGeom>
          <a:solidFill>
            <a:schemeClr val="accent6">
              <a:lumMod val="40000"/>
              <a:lumOff val="60000"/>
            </a:schemeClr>
          </a:solid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rtl="1">
              <a:defRPr/>
            </a:pPr>
            <a:r>
              <a:rPr lang="en-US" sz="2400" b="1" dirty="0">
                <a:cs typeface="Calibri" pitchFamily="34" charset="0"/>
              </a:rPr>
              <a:t>Challenges</a:t>
            </a:r>
            <a:endParaRPr lang="en-US" sz="2400" b="1" dirty="0">
              <a:latin typeface="Simplified Arabic" pitchFamily="18" charset="-78"/>
              <a:cs typeface="Simplified Arabic" pitchFamily="18" charset="-78"/>
            </a:endParaRPr>
          </a:p>
        </p:txBody>
      </p:sp>
      <p:grpSp>
        <p:nvGrpSpPr>
          <p:cNvPr id="59" name="Group 58"/>
          <p:cNvGrpSpPr>
            <a:grpSpLocks/>
          </p:cNvGrpSpPr>
          <p:nvPr/>
        </p:nvGrpSpPr>
        <p:grpSpPr bwMode="auto">
          <a:xfrm>
            <a:off x="2362200" y="3886200"/>
            <a:ext cx="4648200" cy="2332038"/>
            <a:chOff x="2438400" y="4495800"/>
            <a:chExt cx="1905000" cy="2331660"/>
          </a:xfrm>
        </p:grpSpPr>
        <p:sp>
          <p:nvSpPr>
            <p:cNvPr id="60" name="Rectangle 59"/>
            <p:cNvSpPr/>
            <p:nvPr/>
          </p:nvSpPr>
          <p:spPr>
            <a:xfrm>
              <a:off x="2438400" y="4495800"/>
              <a:ext cx="1905000" cy="22856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TextBox 56"/>
            <p:cNvSpPr txBox="1">
              <a:spLocks noChangeArrowheads="1"/>
            </p:cNvSpPr>
            <p:nvPr/>
          </p:nvSpPr>
          <p:spPr bwMode="auto">
            <a:xfrm>
              <a:off x="3044536" y="4648200"/>
              <a:ext cx="659405" cy="523220"/>
            </a:xfrm>
            <a:prstGeom prst="rect">
              <a:avLst/>
            </a:prstGeom>
            <a:noFill/>
            <a:ln w="9525">
              <a:noFill/>
              <a:miter lim="800000"/>
              <a:headEnd/>
              <a:tailEnd/>
            </a:ln>
          </p:spPr>
          <p:txBody>
            <a:bodyPr>
              <a:spAutoFit/>
            </a:bodyPr>
            <a:lstStyle/>
            <a:p>
              <a:pPr algn="ctr"/>
              <a:r>
                <a:rPr lang="en-US" sz="2800" b="1">
                  <a:solidFill>
                    <a:srgbClr val="0070C0"/>
                  </a:solidFill>
                  <a:cs typeface="Arial" charset="0"/>
                </a:rPr>
                <a:t>11</a:t>
              </a:r>
            </a:p>
          </p:txBody>
        </p:sp>
        <p:sp>
          <p:nvSpPr>
            <p:cNvPr id="68" name="TextBox 67"/>
            <p:cNvSpPr txBox="1"/>
            <p:nvPr/>
          </p:nvSpPr>
          <p:spPr>
            <a:xfrm>
              <a:off x="2438400" y="5257676"/>
              <a:ext cx="1905000" cy="1569784"/>
            </a:xfrm>
            <a:prstGeom prst="rect">
              <a:avLst/>
            </a:prstGeom>
            <a:noFill/>
          </p:spPr>
          <p:txBody>
            <a:bodyPr>
              <a:spAutoFit/>
            </a:bodyPr>
            <a:lstStyle/>
            <a:p>
              <a:pPr algn="ctr">
                <a:defRPr/>
              </a:pPr>
              <a:r>
                <a:rPr lang="en-US" sz="2400" b="1" dirty="0">
                  <a:latin typeface="+mn-lt"/>
                </a:rPr>
                <a:t>Interference of western government agencies aiming to degrade Halal requirements to a level that suit their meat industry</a:t>
              </a:r>
            </a:p>
          </p:txBody>
        </p:sp>
      </p:grpSp>
      <p:cxnSp>
        <p:nvCxnSpPr>
          <p:cNvPr id="72" name="Straight Arrow Connector 71"/>
          <p:cNvCxnSpPr/>
          <p:nvPr/>
        </p:nvCxnSpPr>
        <p:spPr>
          <a:xfrm>
            <a:off x="4800600" y="3733800"/>
            <a:ext cx="0" cy="161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3253</Words>
  <Application>Microsoft Office PowerPoint</Application>
  <PresentationFormat>On-screen Show (4:3)</PresentationFormat>
  <Paragraphs>272</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Slide 1</vt:lpstr>
      <vt:lpstr>" In The Name of Allah, The Most Beneficent, The Most Merciful"   Challenges facing the real Halal With focus on Halal standards and Halal accreditation agencies How Important is real Halal to You?   By: Dr. Hani M. Al-Mazeedi  </vt:lpstr>
      <vt:lpstr>Slide 3</vt:lpstr>
      <vt:lpstr>Scope</vt:lpstr>
      <vt:lpstr>Content</vt:lpstr>
      <vt:lpstr>Introduction</vt:lpstr>
      <vt:lpstr>Introduction</vt:lpstr>
      <vt:lpstr>Slide 8</vt:lpstr>
      <vt:lpstr>Slide 9</vt:lpstr>
      <vt:lpstr>Slide 10</vt:lpstr>
      <vt:lpstr>1. Lack of Halal awareness</vt:lpstr>
      <vt:lpstr>Where is the problem?</vt:lpstr>
      <vt:lpstr>How to correct this challenge?</vt:lpstr>
      <vt:lpstr>How to correct this challenge?</vt:lpstr>
      <vt:lpstr>2. Doubts in Halal standards</vt:lpstr>
      <vt:lpstr>Where is the problem? </vt:lpstr>
      <vt:lpstr>Where is the problem? </vt:lpstr>
      <vt:lpstr>How to correct this challenge?</vt:lpstr>
      <vt:lpstr>3. Lack of Halal laboratories</vt:lpstr>
      <vt:lpstr>Where is the problem? </vt:lpstr>
      <vt:lpstr>How to correct this challenge?</vt:lpstr>
      <vt:lpstr>4. Lack of alternative Halal ingredients</vt:lpstr>
      <vt:lpstr>Where is the problem? </vt:lpstr>
      <vt:lpstr>How to correct this challenge?</vt:lpstr>
      <vt:lpstr>5. Halal logos sometimes are not welcomed</vt:lpstr>
      <vt:lpstr>Where is the problem? </vt:lpstr>
      <vt:lpstr>How to correct this challenge?</vt:lpstr>
      <vt:lpstr>6. Halal products are in the hand of non-Muslims</vt:lpstr>
      <vt:lpstr>Where is the problem? </vt:lpstr>
      <vt:lpstr>How to correct this challenge?</vt:lpstr>
      <vt:lpstr>7. Muslim governments are falsely too confident with their Halal control</vt:lpstr>
      <vt:lpstr>Where is the problem? </vt:lpstr>
      <vt:lpstr>How to correct this challenge?</vt:lpstr>
      <vt:lpstr>8. Ifta agencies are less qualified to deliver religious Fatwas  on Halal</vt:lpstr>
      <vt:lpstr>Where is the problem? </vt:lpstr>
      <vt:lpstr>How to correct this challenge?</vt:lpstr>
      <vt:lpstr>9. Un necessary high belling invoices by Halal accreditation agencies</vt:lpstr>
      <vt:lpstr>9. Un necessary high belling invoices by Halal accreditation agencies</vt:lpstr>
      <vt:lpstr>Where is the problem? </vt:lpstr>
      <vt:lpstr>How to correct this challenge?</vt:lpstr>
      <vt:lpstr>10. Absence of effective control over accredited HCB</vt:lpstr>
      <vt:lpstr>Where is the problem? </vt:lpstr>
      <vt:lpstr>How to correct this challenge?</vt:lpstr>
      <vt:lpstr>11. Interference of western government’s agencies to degrade Halal requirements to a level that suit their meat industry</vt:lpstr>
      <vt:lpstr>Where is the problem? </vt:lpstr>
      <vt:lpstr>How to correct this challenge?</vt:lpstr>
      <vt:lpstr>Conclusion</vt:lpstr>
      <vt:lpstr>Recommendations</vt:lpstr>
      <vt:lpstr>Recommendations</vt:lpstr>
      <vt:lpstr>References</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36</cp:revision>
  <dcterms:created xsi:type="dcterms:W3CDTF">2018-03-23T13:26:30Z</dcterms:created>
  <dcterms:modified xsi:type="dcterms:W3CDTF">2018-03-26T14:02:44Z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